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8" r:id="rId3"/>
    <p:sldMasterId id="2147483696" r:id="rId4"/>
    <p:sldMasterId id="2147483700" r:id="rId5"/>
  </p:sldMasterIdLst>
  <p:notesMasterIdLst>
    <p:notesMasterId r:id="rId20"/>
  </p:notesMasterIdLst>
  <p:handoutMasterIdLst>
    <p:handoutMasterId r:id="rId21"/>
  </p:handoutMasterIdLst>
  <p:sldIdLst>
    <p:sldId id="256" r:id="rId6"/>
    <p:sldId id="380" r:id="rId7"/>
    <p:sldId id="536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6" r:id="rId16"/>
    <p:sldId id="545" r:id="rId17"/>
    <p:sldId id="547" r:id="rId18"/>
    <p:sldId id="548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C6B8EC-04BE-422D-AFDD-79729940244A}">
          <p14:sldIdLst>
            <p14:sldId id="256"/>
            <p14:sldId id="380"/>
          </p14:sldIdLst>
        </p14:section>
        <p14:section name="Untitled Section" id="{341E6F42-5688-4A6B-89A5-E9ADFF45F719}">
          <p14:sldIdLst>
            <p14:sldId id="536"/>
            <p14:sldId id="538"/>
            <p14:sldId id="539"/>
            <p14:sldId id="540"/>
            <p14:sldId id="541"/>
            <p14:sldId id="542"/>
            <p14:sldId id="543"/>
            <p14:sldId id="544"/>
            <p14:sldId id="546"/>
            <p14:sldId id="545"/>
            <p14:sldId id="547"/>
            <p14:sldId id="5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3883" autoAdjust="0"/>
  </p:normalViewPr>
  <p:slideViewPr>
    <p:cSldViewPr snapToGrid="0">
      <p:cViewPr varScale="1">
        <p:scale>
          <a:sx n="125" d="100"/>
          <a:sy n="125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E74DC-6168-45AF-AF00-10D485FB7C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D2EE4-D75D-40C0-A1C7-0E00D2B50C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8637CD-C337-4049-9755-68CB4029CDA1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13D6F-396A-4B10-B29D-A02C6FEA09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D6759-762D-48C5-9DBB-DB47774CB0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D2894E-72E2-4CF9-9E56-EB00E5BE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8840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F40326-3424-4862-AF88-E189B7ABD68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94F0D9-591A-4F37-B649-D706E1FC87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6196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 noChangeAspect="1"/>
          </p:cNvPicPr>
          <p:nvPr userDrawn="1"/>
        </p:nvPicPr>
        <p:blipFill>
          <a:blip r:embed="rId2" cstate="print"/>
          <a:srcRect b="1303"/>
          <a:stretch>
            <a:fillRect/>
          </a:stretch>
        </p:blipFill>
        <p:spPr bwMode="auto">
          <a:xfrm>
            <a:off x="7482418" y="0"/>
            <a:ext cx="47095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9144000" cy="6858001"/>
          </a:xfrm>
        </p:grpSpPr>
        <p:sp>
          <p:nvSpPr>
            <p:cNvPr id="7" name="Rectangle 6"/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black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accent1"/>
                </a:solidFill>
              </a:defRPr>
            </a:lvl1pPr>
            <a:lvl2pPr marL="0" indent="0" algn="l">
              <a:buNone/>
              <a:defRPr sz="2100">
                <a:solidFill>
                  <a:schemeClr val="accent1"/>
                </a:solidFill>
              </a:defRPr>
            </a:lvl2pPr>
            <a:lvl3pPr marL="0" indent="0" algn="l">
              <a:buNone/>
              <a:defRPr sz="2100">
                <a:solidFill>
                  <a:schemeClr val="accent1"/>
                </a:solidFill>
              </a:defRPr>
            </a:lvl3pPr>
            <a:lvl4pPr marL="0" indent="0" algn="l">
              <a:buNone/>
              <a:defRPr sz="2100">
                <a:solidFill>
                  <a:schemeClr val="accent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accent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 cstate="print"/>
          <a:srcRect b="1303"/>
          <a:stretch>
            <a:fillRect/>
          </a:stretch>
        </p:blipFill>
        <p:spPr bwMode="auto">
          <a:xfrm>
            <a:off x="7482418" y="0"/>
            <a:ext cx="47095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9144000" cy="6858001"/>
          </a:xfrm>
        </p:grpSpPr>
        <p:sp>
          <p:nvSpPr>
            <p:cNvPr id="7" name="Rectangle 6"/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 cstate="print"/>
          <a:srcRect b="1303"/>
          <a:stretch>
            <a:fillRect/>
          </a:stretch>
        </p:blipFill>
        <p:spPr bwMode="auto">
          <a:xfrm>
            <a:off x="7482418" y="0"/>
            <a:ext cx="47095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9144000" cy="6858001"/>
          </a:xfrm>
        </p:grpSpPr>
        <p:sp>
          <p:nvSpPr>
            <p:cNvPr id="7" name="Rectangle 6"/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 cstate="print"/>
          <a:srcRect b="1303"/>
          <a:stretch>
            <a:fillRect/>
          </a:stretch>
        </p:blipFill>
        <p:spPr bwMode="auto">
          <a:xfrm>
            <a:off x="7482418" y="0"/>
            <a:ext cx="47095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9144000" cy="6858001"/>
          </a:xfrm>
        </p:grpSpPr>
        <p:sp>
          <p:nvSpPr>
            <p:cNvPr id="7" name="Rectangle 6"/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black"/>
                </a:solidFill>
              </a:rPr>
              <a:t>SAE INTERNATIONAL</a:t>
            </a:r>
          </a:p>
        </p:txBody>
      </p:sp>
      <p:pic>
        <p:nvPicPr>
          <p:cNvPr id="5" name="Picture 7" descr="int_sae_sg_720_dbl_rgb_wht.png"/>
          <p:cNvPicPr>
            <a:picLocks/>
          </p:cNvPicPr>
          <p:nvPr userDrawn="1"/>
        </p:nvPicPr>
        <p:blipFill>
          <a:blip r:embed="rId2" cstate="print"/>
          <a:srcRect b="1817"/>
          <a:stretch>
            <a:fillRect/>
          </a:stretch>
        </p:blipFill>
        <p:spPr bwMode="auto">
          <a:xfrm>
            <a:off x="7484533" y="0"/>
            <a:ext cx="47074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tx1"/>
                </a:solidFill>
              </a:defRPr>
            </a:lvl1pPr>
            <a:lvl2pPr marL="0" indent="0" algn="l">
              <a:buNone/>
              <a:defRPr sz="2100">
                <a:solidFill>
                  <a:schemeClr val="tx1"/>
                </a:solidFill>
              </a:defRPr>
            </a:lvl2pPr>
            <a:lvl3pPr marL="0" indent="0" algn="l">
              <a:buNone/>
              <a:defRPr sz="2100">
                <a:solidFill>
                  <a:schemeClr val="tx1"/>
                </a:solidFill>
              </a:defRPr>
            </a:lvl3pPr>
            <a:lvl4pPr marL="0" indent="0" algn="l">
              <a:buNone/>
              <a:defRPr sz="2100">
                <a:solidFill>
                  <a:schemeClr val="tx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ox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vrt_blk_rgb_pos.png"/>
          <p:cNvPicPr>
            <a:picLocks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1" y="5681664"/>
            <a:ext cx="122766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6" name="Rectangle 5"/>
            <p:cNvSpPr/>
            <p:nvPr userDrawn="1"/>
          </p:nvSpPr>
          <p:spPr bwMode="hidden">
            <a:xfrm>
              <a:off x="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hidden">
            <a:xfrm>
              <a:off x="868680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 bwMode="hidden">
            <a:xfrm>
              <a:off x="0" y="5054600"/>
              <a:ext cx="9144000" cy="180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 bwMode="hidden">
            <a:xfrm rot="18060000">
              <a:off x="8390732" y="4710906"/>
              <a:ext cx="747712" cy="473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12" descr="int_sae_vrt_dbl_rgb_pos.pn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hidden">
          <a:xfrm>
            <a:off x="560917" y="5681664"/>
            <a:ext cx="122766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9100"/>
            <a:ext cx="10314432" cy="1676401"/>
          </a:xfr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914402" y="2171699"/>
            <a:ext cx="10308167" cy="2578100"/>
          </a:xfrm>
        </p:spPr>
        <p:txBody>
          <a:bodyPr/>
          <a:lstStyle>
            <a:lvl1pPr marL="0" indent="0">
              <a:buFont typeface="Arial" pitchFamily="34" charset="0"/>
              <a:buNone/>
              <a:defRPr sz="2100" b="0">
                <a:latin typeface="+mn-lt"/>
              </a:defRPr>
            </a:lvl1pPr>
            <a:lvl2pPr marL="0" indent="0">
              <a:buFont typeface="Arial" pitchFamily="34" charset="0"/>
              <a:buNone/>
              <a:defRPr sz="2100" b="0">
                <a:latin typeface="+mn-lt"/>
              </a:defRPr>
            </a:lvl2pPr>
            <a:lvl3pPr marL="0" indent="0">
              <a:buNone/>
              <a:defRPr sz="2100" b="0">
                <a:latin typeface="+mn-lt"/>
              </a:defRPr>
            </a:lvl3pPr>
            <a:lvl4pPr marL="0" indent="0">
              <a:buNone/>
              <a:defRPr sz="2100" b="0">
                <a:latin typeface="+mn-lt"/>
              </a:defRPr>
            </a:lvl4pPr>
            <a:lvl5pPr marL="0" indent="0">
              <a:buFont typeface="Arial" pitchFamily="34" charset="0"/>
              <a:buNone/>
              <a:defRPr sz="2100" b="0">
                <a:latin typeface="+mn-lt"/>
              </a:defRPr>
            </a:lvl5pPr>
            <a:lvl6pPr marL="0" indent="0">
              <a:spcBef>
                <a:spcPts val="0"/>
              </a:spcBef>
              <a:buNone/>
              <a:defRPr sz="2100"/>
            </a:lvl6pPr>
            <a:lvl7pPr marL="0" indent="0">
              <a:spcBef>
                <a:spcPts val="0"/>
              </a:spcBef>
              <a:buNone/>
              <a:defRPr sz="2100"/>
            </a:lvl7pPr>
            <a:lvl8pPr marL="0" indent="0">
              <a:spcBef>
                <a:spcPts val="0"/>
              </a:spcBef>
              <a:buNone/>
              <a:defRPr sz="2100"/>
            </a:lvl8pPr>
            <a:lvl9pPr marL="0" indent="0">
              <a:spcBef>
                <a:spcPts val="0"/>
              </a:spcBef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09600" y="6497639"/>
            <a:ext cx="2840567" cy="123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>
                <a:solidFill>
                  <a:prstClr val="white"/>
                </a:solidFill>
              </a:rPr>
              <a:t>SAE INTERNATIONAL</a:t>
            </a:r>
          </a:p>
        </p:txBody>
      </p:sp>
      <p:sp>
        <p:nvSpPr>
          <p:cNvPr id="6" name="Freeform 5"/>
          <p:cNvSpPr/>
          <p:nvPr userDrawn="1"/>
        </p:nvSpPr>
        <p:spPr>
          <a:xfrm>
            <a:off x="613833" y="576264"/>
            <a:ext cx="109728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877824"/>
            <a:ext cx="10160000" cy="731520"/>
          </a:xfrm>
        </p:spPr>
        <p:txBody>
          <a:bodyPr>
            <a:noAutofit/>
          </a:bodyPr>
          <a:lstStyle>
            <a:lvl1pPr>
              <a:defRPr sz="37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6000" y="1905000"/>
            <a:ext cx="10160000" cy="377952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b="0"/>
            </a:lvl1pPr>
            <a:lvl2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 b="0"/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/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Paper # (if applicable)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71BAA3-0F5D-418D-B014-AAE461337E45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 userDrawn="1"/>
        </p:nvSpPr>
        <p:spPr>
          <a:xfrm>
            <a:off x="613833" y="576264"/>
            <a:ext cx="109728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white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877824"/>
            <a:ext cx="10160000" cy="731520"/>
          </a:xfrm>
        </p:spPr>
        <p:txBody>
          <a:bodyPr>
            <a:noAutofit/>
          </a:bodyPr>
          <a:lstStyle>
            <a:lvl1pPr>
              <a:defRPr sz="37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6000" y="1905000"/>
            <a:ext cx="10160000" cy="37795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173038" indent="-17303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Paper # (if applicable)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64E6BC-1DE6-4032-B52A-026002892ED6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white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5" name="Freeform 4"/>
          <p:cNvSpPr/>
          <p:nvPr userDrawn="1"/>
        </p:nvSpPr>
        <p:spPr>
          <a:xfrm>
            <a:off x="613833" y="576264"/>
            <a:ext cx="109728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6000" y="876299"/>
            <a:ext cx="10160000" cy="457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7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86FEC62-E4E1-4E83-B282-A1A8F1DE148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5"/>
            <a:ext cx="1097280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09600" y="6497639"/>
            <a:ext cx="2840567" cy="123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>
                <a:solidFill>
                  <a:prstClr val="black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2816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5062-A1E9-42A9-9453-453BCE029ABB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81344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6E5F8-C93D-4F7F-A8C1-718001370202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4672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2C5E6-12DC-408E-B7E4-753C2833F201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2F7CF-EFC8-45F5-A90A-07C310059903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16745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09600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181344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8CCD-7C5A-46D4-A42C-873A8D9215E6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21124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1014-84EC-40C0-89BB-A5DD73E25A10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s with Captio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609600" y="3022600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328160" y="3022600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8046720" y="3022600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9"/>
          </p:nvPr>
        </p:nvSpPr>
        <p:spPr>
          <a:xfrm>
            <a:off x="60960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18"/>
          <p:cNvSpPr>
            <a:spLocks noGrp="1"/>
          </p:cNvSpPr>
          <p:nvPr>
            <p:ph sz="quarter" idx="20"/>
          </p:nvPr>
        </p:nvSpPr>
        <p:spPr>
          <a:xfrm>
            <a:off x="432816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0"/>
          <p:cNvSpPr>
            <a:spLocks noGrp="1"/>
          </p:cNvSpPr>
          <p:nvPr>
            <p:ph sz="quarter" idx="21"/>
          </p:nvPr>
        </p:nvSpPr>
        <p:spPr>
          <a:xfrm>
            <a:off x="804672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609600" y="5608919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4328160" y="5608919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8046720" y="5608919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6FF26-E25A-4E57-B170-4DEFADC14BB7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 noChangeAspect="1"/>
          </p:cNvPicPr>
          <p:nvPr userDrawn="1"/>
        </p:nvPicPr>
        <p:blipFill>
          <a:blip r:embed="rId2" cstate="print"/>
          <a:srcRect b="1303"/>
          <a:stretch>
            <a:fillRect/>
          </a:stretch>
        </p:blipFill>
        <p:spPr bwMode="auto">
          <a:xfrm>
            <a:off x="7482418" y="0"/>
            <a:ext cx="47095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9144000" cy="6858001"/>
          </a:xfrm>
        </p:grpSpPr>
        <p:sp>
          <p:nvSpPr>
            <p:cNvPr id="7" name="Rectangle 6"/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black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accent1"/>
                </a:solidFill>
              </a:defRPr>
            </a:lvl1pPr>
            <a:lvl2pPr marL="0" indent="0" algn="l">
              <a:buNone/>
              <a:defRPr sz="2100">
                <a:solidFill>
                  <a:schemeClr val="accent1"/>
                </a:solidFill>
              </a:defRPr>
            </a:lvl2pPr>
            <a:lvl3pPr marL="0" indent="0" algn="l">
              <a:buNone/>
              <a:defRPr sz="2100">
                <a:solidFill>
                  <a:schemeClr val="accent1"/>
                </a:solidFill>
              </a:defRPr>
            </a:lvl3pPr>
            <a:lvl4pPr marL="0" indent="0" algn="l">
              <a:buNone/>
              <a:defRPr sz="2100">
                <a:solidFill>
                  <a:schemeClr val="accent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accent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 cstate="print"/>
          <a:srcRect b="1303"/>
          <a:stretch>
            <a:fillRect/>
          </a:stretch>
        </p:blipFill>
        <p:spPr bwMode="auto">
          <a:xfrm>
            <a:off x="7482418" y="0"/>
            <a:ext cx="47095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9144000" cy="6858001"/>
          </a:xfrm>
        </p:grpSpPr>
        <p:sp>
          <p:nvSpPr>
            <p:cNvPr id="7" name="Rectangle 6"/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 cstate="print"/>
          <a:srcRect b="1303"/>
          <a:stretch>
            <a:fillRect/>
          </a:stretch>
        </p:blipFill>
        <p:spPr bwMode="auto">
          <a:xfrm>
            <a:off x="7482418" y="0"/>
            <a:ext cx="47095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9144000" cy="6858001"/>
          </a:xfrm>
        </p:grpSpPr>
        <p:sp>
          <p:nvSpPr>
            <p:cNvPr id="7" name="Rectangle 6"/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 cstate="print"/>
          <a:srcRect b="1303"/>
          <a:stretch>
            <a:fillRect/>
          </a:stretch>
        </p:blipFill>
        <p:spPr bwMode="auto">
          <a:xfrm>
            <a:off x="7482418" y="0"/>
            <a:ext cx="47095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9144000" cy="6858001"/>
          </a:xfrm>
        </p:grpSpPr>
        <p:sp>
          <p:nvSpPr>
            <p:cNvPr id="7" name="Rectangle 6"/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09601" y="585788"/>
            <a:ext cx="7412567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black"/>
                </a:solidFill>
              </a:rPr>
              <a:t>SAE INTERNATIONAL</a:t>
            </a:r>
          </a:p>
        </p:txBody>
      </p:sp>
      <p:pic>
        <p:nvPicPr>
          <p:cNvPr id="5" name="Picture 7" descr="int_sae_sg_720_dbl_rgb_wht.png"/>
          <p:cNvPicPr>
            <a:picLocks/>
          </p:cNvPicPr>
          <p:nvPr userDrawn="1"/>
        </p:nvPicPr>
        <p:blipFill>
          <a:blip r:embed="rId2" cstate="print"/>
          <a:srcRect b="1817"/>
          <a:stretch>
            <a:fillRect/>
          </a:stretch>
        </p:blipFill>
        <p:spPr bwMode="auto">
          <a:xfrm>
            <a:off x="7484533" y="0"/>
            <a:ext cx="47074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3800"/>
            <a:ext cx="64008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2511189"/>
            <a:ext cx="6404309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tx1"/>
                </a:solidFill>
              </a:defRPr>
            </a:lvl1pPr>
            <a:lvl2pPr marL="0" indent="0" algn="l">
              <a:buNone/>
              <a:defRPr sz="2100">
                <a:solidFill>
                  <a:schemeClr val="tx1"/>
                </a:solidFill>
              </a:defRPr>
            </a:lvl2pPr>
            <a:lvl3pPr marL="0" indent="0" algn="l">
              <a:buNone/>
              <a:defRPr sz="2100">
                <a:solidFill>
                  <a:schemeClr val="tx1"/>
                </a:solidFill>
              </a:defRPr>
            </a:lvl3pPr>
            <a:lvl4pPr marL="0" indent="0" algn="l">
              <a:buNone/>
              <a:defRPr sz="2100">
                <a:solidFill>
                  <a:schemeClr val="tx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ox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vrt_blk_rgb_pos.png"/>
          <p:cNvPicPr>
            <a:picLocks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1" y="5681664"/>
            <a:ext cx="122766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6" name="Rectangle 5"/>
            <p:cNvSpPr/>
            <p:nvPr userDrawn="1"/>
          </p:nvSpPr>
          <p:spPr bwMode="hidden">
            <a:xfrm>
              <a:off x="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hidden">
            <a:xfrm>
              <a:off x="868680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 bwMode="hidden">
            <a:xfrm>
              <a:off x="0" y="5054600"/>
              <a:ext cx="9144000" cy="180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 bwMode="hidden">
            <a:xfrm rot="18060000">
              <a:off x="8390732" y="4710906"/>
              <a:ext cx="747712" cy="473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12" descr="int_sae_vrt_dbl_rgb_pos.pn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hidden">
          <a:xfrm>
            <a:off x="560917" y="5681664"/>
            <a:ext cx="122766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9100"/>
            <a:ext cx="10314432" cy="1676401"/>
          </a:xfr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914402" y="2171699"/>
            <a:ext cx="10308167" cy="2578100"/>
          </a:xfrm>
        </p:spPr>
        <p:txBody>
          <a:bodyPr/>
          <a:lstStyle>
            <a:lvl1pPr marL="0" indent="0">
              <a:buFont typeface="Arial" pitchFamily="34" charset="0"/>
              <a:buNone/>
              <a:defRPr sz="2100" b="0">
                <a:latin typeface="+mn-lt"/>
              </a:defRPr>
            </a:lvl1pPr>
            <a:lvl2pPr marL="0" indent="0">
              <a:buFont typeface="Arial" pitchFamily="34" charset="0"/>
              <a:buNone/>
              <a:defRPr sz="2100" b="0">
                <a:latin typeface="+mn-lt"/>
              </a:defRPr>
            </a:lvl2pPr>
            <a:lvl3pPr marL="0" indent="0">
              <a:buNone/>
              <a:defRPr sz="2100" b="0">
                <a:latin typeface="+mn-lt"/>
              </a:defRPr>
            </a:lvl3pPr>
            <a:lvl4pPr marL="0" indent="0">
              <a:buNone/>
              <a:defRPr sz="2100" b="0">
                <a:latin typeface="+mn-lt"/>
              </a:defRPr>
            </a:lvl4pPr>
            <a:lvl5pPr marL="0" indent="0">
              <a:buFont typeface="Arial" pitchFamily="34" charset="0"/>
              <a:buNone/>
              <a:defRPr sz="2100" b="0">
                <a:latin typeface="+mn-lt"/>
              </a:defRPr>
            </a:lvl5pPr>
            <a:lvl6pPr marL="0" indent="0">
              <a:spcBef>
                <a:spcPts val="0"/>
              </a:spcBef>
              <a:buNone/>
              <a:defRPr sz="2100"/>
            </a:lvl6pPr>
            <a:lvl7pPr marL="0" indent="0">
              <a:spcBef>
                <a:spcPts val="0"/>
              </a:spcBef>
              <a:buNone/>
              <a:defRPr sz="2100"/>
            </a:lvl7pPr>
            <a:lvl8pPr marL="0" indent="0">
              <a:spcBef>
                <a:spcPts val="0"/>
              </a:spcBef>
              <a:buNone/>
              <a:defRPr sz="2100"/>
            </a:lvl8pPr>
            <a:lvl9pPr marL="0" indent="0">
              <a:spcBef>
                <a:spcPts val="0"/>
              </a:spcBef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09600" y="6497639"/>
            <a:ext cx="2840567" cy="123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>
                <a:solidFill>
                  <a:prstClr val="white"/>
                </a:solidFill>
              </a:rPr>
              <a:t>SAE INTERNATIONAL</a:t>
            </a:r>
          </a:p>
        </p:txBody>
      </p:sp>
      <p:sp>
        <p:nvSpPr>
          <p:cNvPr id="6" name="Freeform 5"/>
          <p:cNvSpPr/>
          <p:nvPr userDrawn="1"/>
        </p:nvSpPr>
        <p:spPr>
          <a:xfrm>
            <a:off x="613833" y="576264"/>
            <a:ext cx="109728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877824"/>
            <a:ext cx="10160000" cy="731520"/>
          </a:xfrm>
        </p:spPr>
        <p:txBody>
          <a:bodyPr>
            <a:noAutofit/>
          </a:bodyPr>
          <a:lstStyle>
            <a:lvl1pPr>
              <a:defRPr sz="37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6000" y="1905000"/>
            <a:ext cx="10160000" cy="377952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b="0"/>
            </a:lvl1pPr>
            <a:lvl2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 b="0"/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/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Paper # (if applicable)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71BAA3-0F5D-418D-B014-AAE461337E45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 userDrawn="1"/>
        </p:nvSpPr>
        <p:spPr>
          <a:xfrm>
            <a:off x="613833" y="576264"/>
            <a:ext cx="109728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white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877824"/>
            <a:ext cx="10160000" cy="731520"/>
          </a:xfrm>
        </p:spPr>
        <p:txBody>
          <a:bodyPr>
            <a:noAutofit/>
          </a:bodyPr>
          <a:lstStyle>
            <a:lvl1pPr>
              <a:defRPr sz="37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6000" y="1905000"/>
            <a:ext cx="10160000" cy="37795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173038" indent="-17303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Paper # (if applicable)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64E6BC-1DE6-4032-B52A-026002892ED6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white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5" name="Freeform 4"/>
          <p:cNvSpPr/>
          <p:nvPr userDrawn="1"/>
        </p:nvSpPr>
        <p:spPr>
          <a:xfrm>
            <a:off x="613833" y="576264"/>
            <a:ext cx="109728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6000" y="876299"/>
            <a:ext cx="10160000" cy="457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7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86FEC62-E4E1-4E83-B282-A1A8F1DE148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5"/>
            <a:ext cx="1097280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09600" y="6497639"/>
            <a:ext cx="2840567" cy="123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>
                <a:solidFill>
                  <a:prstClr val="black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2816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5062-A1E9-42A9-9453-453BCE029ABB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81344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6E5F8-C93D-4F7F-A8C1-718001370202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4672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2C5E6-12DC-408E-B7E4-753C2833F201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2F7CF-EFC8-45F5-A90A-07C310059903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16745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09600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181344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8CCD-7C5A-46D4-A42C-873A8D9215E6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21124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1014-84EC-40C0-89BB-A5DD73E25A10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s with Captio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 userDrawn="1"/>
        </p:nvSpPr>
        <p:spPr>
          <a:xfrm>
            <a:off x="609600" y="6497639"/>
            <a:ext cx="284056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b="1" cap="all" dirty="0">
                <a:solidFill>
                  <a:prstClr val="black"/>
                </a:solidFill>
                <a:ea typeface="ＭＳ Ｐゴシック" pitchFamily="34" charset="-128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609600" y="3022600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328160" y="3022600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8046720" y="3022600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9"/>
          </p:nvPr>
        </p:nvSpPr>
        <p:spPr>
          <a:xfrm>
            <a:off x="60960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18"/>
          <p:cNvSpPr>
            <a:spLocks noGrp="1"/>
          </p:cNvSpPr>
          <p:nvPr>
            <p:ph sz="quarter" idx="20"/>
          </p:nvPr>
        </p:nvSpPr>
        <p:spPr>
          <a:xfrm>
            <a:off x="432816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0"/>
          <p:cNvSpPr>
            <a:spLocks noGrp="1"/>
          </p:cNvSpPr>
          <p:nvPr>
            <p:ph sz="quarter" idx="21"/>
          </p:nvPr>
        </p:nvSpPr>
        <p:spPr>
          <a:xfrm>
            <a:off x="804672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609600" y="5608919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4328160" y="5608919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8046720" y="5608919"/>
            <a:ext cx="353568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6FF26-E25A-4E57-B170-4DEFADC14BB7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97934" y="1374775"/>
            <a:ext cx="11218333" cy="44165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05733-A073-438F-A437-E95CD7CCFF0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374776"/>
            <a:ext cx="12192000" cy="1143981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2518759"/>
            <a:ext cx="12191999" cy="764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or Event Name</a:t>
            </a: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6400800"/>
            <a:ext cx="12192000" cy="76200"/>
          </a:xfrm>
          <a:prstGeom prst="rect">
            <a:avLst/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834342" y="3283500"/>
            <a:ext cx="8523317" cy="4904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/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Event Date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0585" y="871539"/>
            <a:ext cx="12181417" cy="8096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828301" y="3773864"/>
            <a:ext cx="8534900" cy="490566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 b="1"/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1828800" y="4264026"/>
            <a:ext cx="8534400" cy="474663"/>
          </a:xfrm>
          <a:prstGeom prst="rect">
            <a:avLst/>
          </a:prstGeom>
        </p:spPr>
        <p:txBody>
          <a:bodyPr/>
          <a:lstStyle>
            <a:lvl1pPr algn="ctr">
              <a:buNone/>
              <a:defRPr sz="1800" b="1"/>
            </a:lvl1pPr>
          </a:lstStyle>
          <a:p>
            <a:pPr lvl="0"/>
            <a:r>
              <a:rPr lang="en-US" dirty="0"/>
              <a:t>Speaker Title or spell out NSWCDD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3635" y="6530202"/>
            <a:ext cx="184730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B72B5-DFBB-4A91-AF8D-73B60792EFE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A521-A8A4-40CC-B937-2933AC51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82563"/>
            <a:ext cx="109728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14438"/>
            <a:ext cx="10972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8584" y="6497638"/>
            <a:ext cx="3860800" cy="1714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Paper # (if applicable)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7638"/>
            <a:ext cx="2844800" cy="17145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406D5A-352A-4427-8993-F58A7E9D44BB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400"/>
        </a:spcAft>
        <a:buFont typeface="Arial" charset="0"/>
        <a:defRPr sz="1400" b="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ts val="400"/>
        </a:spcAft>
        <a:buFont typeface="Arial" charset="0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74625" indent="-174625" algn="l" rtl="0" eaLnBrk="0" fontAlgn="base" hangingPunct="0">
        <a:spcBef>
          <a:spcPct val="0"/>
        </a:spcBef>
        <a:spcAft>
          <a:spcPts val="40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465138" indent="-233363" algn="l" rtl="0" eaLnBrk="0" fontAlgn="base" hangingPunct="0">
        <a:spcBef>
          <a:spcPct val="0"/>
        </a:spcBef>
        <a:spcAft>
          <a:spcPts val="40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682625" indent="-171450" algn="l" rtl="0" eaLnBrk="0" fontAlgn="base" hangingPunct="0">
        <a:spcBef>
          <a:spcPct val="0"/>
        </a:spcBef>
        <a:spcAft>
          <a:spcPts val="40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74725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82563"/>
            <a:ext cx="109728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14438"/>
            <a:ext cx="10972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8584" y="6497638"/>
            <a:ext cx="3860800" cy="1714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Paper # (if applicable)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7638"/>
            <a:ext cx="2844800" cy="17145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406D5A-352A-4427-8993-F58A7E9D44BB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400"/>
        </a:spcAft>
        <a:buFont typeface="Arial" charset="0"/>
        <a:defRPr sz="1400" b="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ts val="400"/>
        </a:spcAft>
        <a:buFont typeface="Arial" charset="0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74625" indent="-174625" algn="l" rtl="0" eaLnBrk="0" fontAlgn="base" hangingPunct="0">
        <a:spcBef>
          <a:spcPct val="0"/>
        </a:spcBef>
        <a:spcAft>
          <a:spcPts val="40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465138" indent="-233363" algn="l" rtl="0" eaLnBrk="0" fontAlgn="base" hangingPunct="0">
        <a:spcBef>
          <a:spcPct val="0"/>
        </a:spcBef>
        <a:spcAft>
          <a:spcPts val="40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682625" indent="-171450" algn="l" rtl="0" eaLnBrk="0" fontAlgn="base" hangingPunct="0">
        <a:spcBef>
          <a:spcPct val="0"/>
        </a:spcBef>
        <a:spcAft>
          <a:spcPts val="40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74725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1419" y="0"/>
            <a:ext cx="9172284" cy="87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933" y="1374775"/>
            <a:ext cx="10972800" cy="4416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5651" y="6492876"/>
            <a:ext cx="576349" cy="365125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fld id="{55D05733-A073-438F-A437-E95CD7CCFF0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0800"/>
            <a:ext cx="12192000" cy="76200"/>
          </a:xfrm>
          <a:prstGeom prst="rect">
            <a:avLst/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585" y="871539"/>
            <a:ext cx="12181417" cy="8096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3" name="Footer Placeholder 4"/>
          <p:cNvSpPr>
            <a:spLocks/>
          </p:cNvSpPr>
          <p:nvPr/>
        </p:nvSpPr>
        <p:spPr bwMode="auto">
          <a:xfrm>
            <a:off x="3941136" y="-63798"/>
            <a:ext cx="3962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UNCLASSIFIED</a:t>
            </a:r>
            <a:endParaRPr lang="en-US" sz="10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4" name="Footer Placeholder 4"/>
          <p:cNvSpPr>
            <a:spLocks/>
          </p:cNvSpPr>
          <p:nvPr/>
        </p:nvSpPr>
        <p:spPr bwMode="auto">
          <a:xfrm>
            <a:off x="4075767" y="6505876"/>
            <a:ext cx="3860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UNCLASSIFIED</a:t>
            </a: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6400800"/>
            <a:ext cx="12192000" cy="76200"/>
          </a:xfrm>
          <a:prstGeom prst="rect">
            <a:avLst/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585" y="871539"/>
            <a:ext cx="12181417" cy="8096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e.org/standards/content/sae6906/" TargetMode="External"/><Relationship Id="rId2" Type="http://schemas.openxmlformats.org/officeDocument/2006/relationships/hyperlink" Target="https://www.sae.org/standards/content/sae1010/" TargetMode="Externa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24267" y="114372"/>
            <a:ext cx="7391400" cy="3530529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SAE International 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G-45 Committee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Human Systems integration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SAE1010 Standard Practice for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Manpower and Personnel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7651" name="Subtitle 1"/>
          <p:cNvSpPr>
            <a:spLocks noGrp="1"/>
          </p:cNvSpPr>
          <p:nvPr>
            <p:ph type="body" sz="quarter" idx="10"/>
          </p:nvPr>
        </p:nvSpPr>
        <p:spPr>
          <a:xfrm>
            <a:off x="2424268" y="2952742"/>
            <a:ext cx="7731125" cy="476258"/>
          </a:xfrm>
        </p:spPr>
        <p:txBody>
          <a:bodyPr/>
          <a:lstStyle/>
          <a:p>
            <a:pPr lvl="1" algn="ctr" eaLnBrk="1" hangingPunct="1">
              <a:buFont typeface="Arial" charset="0"/>
              <a:buNone/>
            </a:pPr>
            <a:r>
              <a:rPr lang="en-US" altLang="en-US" sz="2800" b="1" dirty="0">
                <a:ea typeface="ＭＳ Ｐゴシック" pitchFamily="34" charset="-128"/>
              </a:rPr>
              <a:t>November 2020</a:t>
            </a:r>
          </a:p>
          <a:p>
            <a:pPr lvl="1" algn="ctr" eaLnBrk="1" hangingPunct="1">
              <a:buFont typeface="Arial" charset="0"/>
              <a:buNone/>
            </a:pPr>
            <a:endParaRPr lang="en-US" altLang="en-US" sz="2000" b="1" dirty="0">
              <a:ea typeface="ＭＳ Ｐゴシック" pitchFamily="34" charset="-128"/>
            </a:endParaRPr>
          </a:p>
          <a:p>
            <a:pPr lvl="1" algn="ctr" eaLnBrk="1" hangingPunct="1">
              <a:buFont typeface="Arial" charset="0"/>
              <a:buNone/>
            </a:pPr>
            <a:r>
              <a:rPr lang="en-US" altLang="en-US" sz="2000" b="1" dirty="0">
                <a:ea typeface="ＭＳ Ｐゴシック" pitchFamily="34" charset="-128"/>
              </a:rPr>
              <a:t>Presented by </a:t>
            </a:r>
          </a:p>
          <a:p>
            <a:pPr lvl="1" algn="ctr" eaLnBrk="1" hangingPunct="1">
              <a:buFont typeface="Arial" charset="0"/>
              <a:buNone/>
            </a:pPr>
            <a:r>
              <a:rPr lang="en-US" altLang="en-US" sz="2000" b="1" dirty="0">
                <a:ea typeface="ＭＳ Ｐゴシック" pitchFamily="34" charset="-128"/>
              </a:rPr>
              <a:t>Christopher Plott, cplott@alionscience.com</a:t>
            </a:r>
          </a:p>
          <a:p>
            <a:pPr lvl="1" algn="ctr" eaLnBrk="1" hangingPunct="1">
              <a:buFont typeface="Arial" charset="0"/>
              <a:buNone/>
            </a:pPr>
            <a:r>
              <a:rPr lang="en-US" altLang="en-US" sz="2000" b="1" dirty="0">
                <a:ea typeface="ＭＳ Ｐゴシック" pitchFamily="34" charset="-128"/>
              </a:rPr>
              <a:t>Alion Science &amp; Technology</a:t>
            </a:r>
          </a:p>
          <a:p>
            <a:pPr lvl="1" algn="ctr" eaLnBrk="1" hangingPunct="1">
              <a:buFont typeface="Arial" charset="0"/>
              <a:buNone/>
            </a:pPr>
            <a:endParaRPr lang="en-US" altLang="en-US" sz="2800" b="1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118445"/>
            <a:ext cx="8229600" cy="4876800"/>
          </a:xfrm>
        </p:spPr>
        <p:txBody>
          <a:bodyPr/>
          <a:lstStyle/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Primary goals continued: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Identifying and pursuing opportunities to reduce Manpower and Personnel demands and costs.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Ensuring that M&amp;P considerations are addressed in analyses, design decisions, trade-offs, and design changes (e.g., ECPs).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Conducting Manpower and Personnel analysis activities and supporting human factors analyses (e.g., workload analysis) and other HSI domain analyses to provide evidence to support design decisions and trade-offs and to coordinate shared data (e.g., task analyses). 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Ensuring that M&amp;P analyses and results are timely, technically competent/complete, and in a format that enables them to be included in design decisions, tradeoffs, and changes.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Ensuring that M&amp;P issues discovered in test, evaluation, demonstration, Operational Test and Evaluation (OT&amp;E), and operations are tracked and resolved in a technically competent/complete and timely manner.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Ensuring that the subjects used in experiments, simulations, tests, evaluations, and demonstrations are consistent with the customer’s latest projected target audiences.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10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2745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5"/>
            <a:ext cx="8229600" cy="4876800"/>
          </a:xfrm>
        </p:spPr>
        <p:txBody>
          <a:bodyPr/>
          <a:lstStyle/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 DESCRIPTION AND OBJECTIVES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Domain Overview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Personnel Domain Overview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 Relationship with Human Systems Integration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 Relationship with Systems Engineering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 Relationship to Logistics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11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852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5"/>
            <a:ext cx="8229600" cy="4876800"/>
          </a:xfrm>
        </p:spPr>
        <p:txBody>
          <a:bodyPr/>
          <a:lstStyle/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 PROCESS REQUIREMENTS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 Program Initiation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 Program Planning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 Analysis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Compliance with Programmatic Manpower and Personnel and M&amp;P-Related System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12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9711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5"/>
            <a:ext cx="8229600" cy="4876800"/>
          </a:xfrm>
        </p:spPr>
        <p:txBody>
          <a:bodyPr/>
          <a:lstStyle/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 PROCESS REQUIREMENTS cont.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Material Solutions Analysis and Technology Maturation and Risk Reduction Manpower and Personnel Activities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Engineering Manufacturing and Development Manpower and Personnel Activities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Production, Operations, and Sustainment Manpower and Personnel Activities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13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7982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6"/>
            <a:ext cx="8229600" cy="4715935"/>
          </a:xfrm>
        </p:spPr>
        <p:txBody>
          <a:bodyPr/>
          <a:lstStyle/>
          <a:p>
            <a:pPr marL="0" algn="ctr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Standard Practices can be purchased from SAE</a:t>
            </a:r>
          </a:p>
          <a:p>
            <a:pPr marL="0" algn="ctr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Manpower and Personnel</a:t>
            </a:r>
          </a:p>
          <a:p>
            <a:pPr marL="0" algn="ctr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https://www.sae.org/standards/content/sae1010/</a:t>
            </a: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Human Systems Integration</a:t>
            </a:r>
          </a:p>
          <a:p>
            <a:pPr marL="0" algn="ctr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https://www.sae.org/standards/content/sae6906/</a:t>
            </a: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spcBef>
                <a:spcPts val="120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14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009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G-45 Subcommittee Membership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Chris Plott, HSI Lead, Alion Science &amp; Technology ----Chair</a:t>
            </a:r>
          </a:p>
          <a:p>
            <a:endParaRPr lang="en-US" sz="2000" dirty="0"/>
          </a:p>
          <a:p>
            <a:r>
              <a:rPr lang="en-US" sz="2000" dirty="0"/>
              <a:t>Roman Eble, HSI and Engineering Technical Lead, Raytheon</a:t>
            </a:r>
          </a:p>
          <a:p>
            <a:r>
              <a:rPr lang="en-US" sz="2000" dirty="0"/>
              <a:t>Emily Howard, Boeing</a:t>
            </a:r>
          </a:p>
          <a:p>
            <a:r>
              <a:rPr lang="en-US" sz="2000" dirty="0"/>
              <a:t>Steve Merriman, Consultant</a:t>
            </a:r>
          </a:p>
          <a:p>
            <a:r>
              <a:rPr lang="en-US" sz="2000" dirty="0"/>
              <a:t>Richard St Amour, Sr Manpower Personnel &amp; Training Spec, USMC</a:t>
            </a:r>
          </a:p>
          <a:p>
            <a:r>
              <a:rPr lang="en-US" sz="2000" dirty="0"/>
              <a:t>Albert Shabty, Instructional Systems Specialist, USMC</a:t>
            </a:r>
          </a:p>
          <a:p>
            <a:r>
              <a:rPr lang="en-US" sz="2000" dirty="0"/>
              <a:t>Mike Boardman, DSTL</a:t>
            </a:r>
          </a:p>
          <a:p>
            <a:r>
              <a:rPr lang="en-US" sz="2000" dirty="0"/>
              <a:t>Harriet Morley, DSTL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20240" y="1880446"/>
            <a:ext cx="8229600" cy="2318175"/>
          </a:xfrm>
        </p:spPr>
        <p:txBody>
          <a:bodyPr/>
          <a:lstStyle/>
          <a:p>
            <a:pPr marL="0" indent="0"/>
            <a:r>
              <a:rPr lang="en-US" sz="2000" b="0" dirty="0"/>
              <a:t>SAE1010 - Standard Practice for Manpower and Personnel  was approved and published in September.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Special thanks to all members of the subcommittee, leadership team, commenters/voters, and the SAE staff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3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5"/>
            <a:ext cx="8229600" cy="4876800"/>
          </a:xfrm>
        </p:spPr>
        <p:txBody>
          <a:bodyPr/>
          <a:lstStyle/>
          <a:p>
            <a:pPr marL="0" indent="0"/>
            <a:r>
              <a:rPr lang="en-US" sz="2000" b="0" dirty="0"/>
              <a:t>This standard describes the best practices for consistent application and conduct of Manpower and Personnel (M&amp;P) activities in support of a system acquisition contract.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The Manpower domain is concerned with ensuring that the number and mix of system operators, maintainers, trainers, and support personnel are adequate and minimize manpower-driven ownership costs.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The Personnel domain is concerned with the human aptitudes, skills, experience levels, and capabilities required to operate, maintain, and support a system and minimize personnel-driven ownership costs.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The purpose of this standard is to describe the Manpower and Personnel domain responsibilities.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ABOUT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4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00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5"/>
            <a:ext cx="8229600" cy="4876800"/>
          </a:xfrm>
        </p:spPr>
        <p:txBody>
          <a:bodyPr/>
          <a:lstStyle/>
          <a:p>
            <a:pPr marL="0" indent="0"/>
            <a:r>
              <a:rPr lang="en-US" sz="2000" b="0" dirty="0"/>
              <a:t>For many years, M&amp;P considerations were rarely addressed comprehensively by prime contractors during system development.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This was based primarily upon an assumption that the acquisition customer had total responsibility for conducting all analyses in these disciplines.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However, prime contractor M&amp;P analysis can contribute significantly to system design decisions, the ability to meet affordability goals and the ability to minimize personnel-driven ownership costs.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To date, there has never been a best practice standard to guide contractor activities in planning and executing M&amp;P activities in support of system acquisition projects.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5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656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5"/>
            <a:ext cx="8229600" cy="4876800"/>
          </a:xfrm>
        </p:spPr>
        <p:txBody>
          <a:bodyPr/>
          <a:lstStyle/>
          <a:p>
            <a:pPr marL="0" indent="0"/>
            <a:r>
              <a:rPr lang="en-US" sz="2000" b="0" dirty="0"/>
              <a:t>The DoD established an HSI Standard Working Group in 2012 to research and develop a new standard for Human Systems Integration to provide additional guidance to industry.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The DoD selected the SAE International G-45 Human Systems Integration Committee to lead this task.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SAE International executed a multi-year effort beginning in May 2016 that resulted in the development, release, and DoD adoption of the Human Systems Integration Standard Practice (SAE6906). </a:t>
            </a:r>
          </a:p>
          <a:p>
            <a:pPr marL="0" indent="0"/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6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90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5"/>
            <a:ext cx="8229600" cy="4876800"/>
          </a:xfrm>
        </p:spPr>
        <p:txBody>
          <a:bodyPr/>
          <a:lstStyle/>
          <a:p>
            <a:pPr marL="0" indent="0"/>
            <a:r>
              <a:rPr lang="en-US" sz="2000" b="0" dirty="0"/>
              <a:t>To achieve a full, seven-domain HSI program, an acquisition contract must contain an HSI program requirement as well as requirements in all seven of the domains.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As of 2019, military and/or industry standards existed in just three of the HSI domains: Human Factors Engineering (HFE), Training, and Safety and Occupational Health.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Best practice standards are needed in the other four HSI domains: Habitability, Manpower, Personnel, and Force Protection and Survivability.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It was determined by the SAE G-45 Committee that it would be best to develop a combined Standard Practice for the Manpower and Personnel Domains.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7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5664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5"/>
            <a:ext cx="8229600" cy="4876800"/>
          </a:xfrm>
        </p:spPr>
        <p:txBody>
          <a:bodyPr/>
          <a:lstStyle/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 Standard covers Manpower and Personnel (M&amp;P) processes throughout planning, design, development, test, production, use, and disposal of a system. 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Depending on contract phase and/or complexity of the program, tailoring can be applied. </a:t>
            </a: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scope of this standard includes Prime and Sub-contractor M&amp;P activities; it does not include Government M&amp;P activities.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8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755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40365"/>
            <a:ext cx="8229600" cy="4876800"/>
          </a:xfrm>
        </p:spPr>
        <p:txBody>
          <a:bodyPr/>
          <a:lstStyle/>
          <a:p>
            <a:pPr marL="0" algn="just">
              <a:spcBef>
                <a:spcPts val="120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primary goals of a contractor M&amp;P program typically include: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Ensuring that the system design complies with the latest customer manpower estimates (numbers and mix of personnel, plus availability) and that discrepancies are reported to management and the customer.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Ensuring that the system design is regularly compared to the latest customer Personnel estimates (capabilities and limitations) and that discrepancies are reported to management and the customer.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Identifying, coordinating, tracking, and resolving M&amp;P risks and issues and ensuring that they are: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Reflected in the contractor proposal, budgets, and plans.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Raised at design, management, and program reviews.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Debated in Working Group meetings. 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Coordinated with Training, Logistics, and the other HSI disciplines.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Included appropriately in documentation and deliverable data items.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82880"/>
            <a:ext cx="8229600" cy="917787"/>
          </a:xfrm>
        </p:spPr>
        <p:txBody>
          <a:bodyPr/>
          <a:lstStyle/>
          <a:p>
            <a:pPr algn="ctr"/>
            <a:r>
              <a:rPr lang="en-US" sz="2800" dirty="0"/>
              <a:t>Standard Practice for Manpower and Personnel </a:t>
            </a:r>
            <a:br>
              <a:rPr lang="en-US" sz="2800" dirty="0"/>
            </a:br>
            <a:r>
              <a:rPr lang="en-US" sz="2800" dirty="0"/>
              <a:t>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6A20E-99D8-414D-9F2F-DD925E43074F}" type="slidenum">
              <a:rPr lang="en-US" altLang="en-US">
                <a:solidFill>
                  <a:prstClr val="black"/>
                </a:solidFill>
                <a:latin typeface="Arial"/>
              </a:rPr>
              <a:pPr>
                <a:defRPr/>
              </a:pPr>
              <a:t>9</a:t>
            </a:fld>
            <a:endParaRPr lang="en-US" alt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89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e_ppt_4X3">
  <a:themeElements>
    <a:clrScheme name="SAE_ppt_130415">
      <a:dk1>
        <a:sysClr val="windowText" lastClr="000000"/>
      </a:dk1>
      <a:lt1>
        <a:sysClr val="window" lastClr="FFFFFF"/>
      </a:lt1>
      <a:dk2>
        <a:srgbClr val="616265"/>
      </a:dk2>
      <a:lt2>
        <a:srgbClr val="CACAC8"/>
      </a:lt2>
      <a:accent1>
        <a:srgbClr val="01A0E9"/>
      </a:accent1>
      <a:accent2>
        <a:srgbClr val="005195"/>
      </a:accent2>
      <a:accent3>
        <a:srgbClr val="2EB135"/>
      </a:accent3>
      <a:accent4>
        <a:srgbClr val="FFB201"/>
      </a:accent4>
      <a:accent5>
        <a:srgbClr val="EA7125"/>
      </a:accent5>
      <a:accent6>
        <a:srgbClr val="DC291E"/>
      </a:accent6>
      <a:hlink>
        <a:srgbClr val="005195"/>
      </a:hlink>
      <a:folHlink>
        <a:srgbClr val="01A0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ae_ppt_4X3">
  <a:themeElements>
    <a:clrScheme name="SAE_ppt_130415">
      <a:dk1>
        <a:sysClr val="windowText" lastClr="000000"/>
      </a:dk1>
      <a:lt1>
        <a:sysClr val="window" lastClr="FFFFFF"/>
      </a:lt1>
      <a:dk2>
        <a:srgbClr val="616265"/>
      </a:dk2>
      <a:lt2>
        <a:srgbClr val="CACAC8"/>
      </a:lt2>
      <a:accent1>
        <a:srgbClr val="01A0E9"/>
      </a:accent1>
      <a:accent2>
        <a:srgbClr val="005195"/>
      </a:accent2>
      <a:accent3>
        <a:srgbClr val="2EB135"/>
      </a:accent3>
      <a:accent4>
        <a:srgbClr val="FFB201"/>
      </a:accent4>
      <a:accent5>
        <a:srgbClr val="EA7125"/>
      </a:accent5>
      <a:accent6>
        <a:srgbClr val="DC291E"/>
      </a:accent6>
      <a:hlink>
        <a:srgbClr val="005195"/>
      </a:hlink>
      <a:folHlink>
        <a:srgbClr val="01A0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W Dept Limi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7226</TotalTime>
  <Words>1188</Words>
  <Application>Microsoft Office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Courier New</vt:lpstr>
      <vt:lpstr>Symbol</vt:lpstr>
      <vt:lpstr>Tahoma</vt:lpstr>
      <vt:lpstr>Office Theme</vt:lpstr>
      <vt:lpstr>sae_ppt_4X3</vt:lpstr>
      <vt:lpstr>1_sae_ppt_4X3</vt:lpstr>
      <vt:lpstr>1_Office Theme</vt:lpstr>
      <vt:lpstr>W Dept Limited</vt:lpstr>
      <vt:lpstr>SAE International   G-45 Committee  Human Systems integration  SAE1010 Standard Practice for  Manpower and Personnel  </vt:lpstr>
      <vt:lpstr>G-45 Subcommittee Membership</vt:lpstr>
      <vt:lpstr>Standard Practice for Manpower and Personnel  Status</vt:lpstr>
      <vt:lpstr>Standard Practice for Manpower and Personnel  ABOUT</vt:lpstr>
      <vt:lpstr>Standard Practice for Manpower and Personnel  Background</vt:lpstr>
      <vt:lpstr>Standard Practice for Manpower and Personnel  Background</vt:lpstr>
      <vt:lpstr>Standard Practice for Manpower and Personnel  Background</vt:lpstr>
      <vt:lpstr>Standard Practice for Manpower and Personnel  Scope</vt:lpstr>
      <vt:lpstr>Standard Practice for Manpower and Personnel  Scope</vt:lpstr>
      <vt:lpstr>Standard Practice for Manpower and Personnel  Scope</vt:lpstr>
      <vt:lpstr>Standard Practice for Manpower and Personnel  Structure</vt:lpstr>
      <vt:lpstr>Standard Practice for Manpower and Personnel  Structure</vt:lpstr>
      <vt:lpstr>Standard Practice for Manpower and Personnel  Structure</vt:lpstr>
      <vt:lpstr>Standard Practice for Manpower and Personnel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SAE International Approach to Develop an HSI Standard That Meets DoD Requirements   Kick –OFF MEETING  Lockheed Martin Washington Operations  Global Vision Center, ARLINGTON, VA</dc:title>
  <dc:creator>Steve</dc:creator>
  <cp:keywords/>
  <cp:lastModifiedBy>Plott, Christopher C</cp:lastModifiedBy>
  <cp:revision>471</cp:revision>
  <cp:lastPrinted>2017-10-05T17:16:44Z</cp:lastPrinted>
  <dcterms:created xsi:type="dcterms:W3CDTF">2016-06-02T13:51:39Z</dcterms:created>
  <dcterms:modified xsi:type="dcterms:W3CDTF">2020-11-09T15:53:13Z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ACCT03\G512671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checkedProgramsCount">
    <vt:i4>0</vt:i4>
  </property>
  <property fmtid="{D5CDD505-2E9C-101B-9397-08002B2CF9AE}" pid="13" name="ExpCountry">
    <vt:lpwstr/>
  </property>
</Properties>
</file>