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99" r:id="rId4"/>
    <p:sldId id="298" r:id="rId5"/>
    <p:sldId id="300" r:id="rId6"/>
    <p:sldId id="292" r:id="rId7"/>
    <p:sldId id="293" r:id="rId8"/>
    <p:sldId id="294" r:id="rId9"/>
    <p:sldId id="295" r:id="rId10"/>
    <p:sldId id="257" r:id="rId11"/>
    <p:sldId id="297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2ACDC-F358-4685-A41E-7CAC53882915}" v="64" dt="2020-11-11T01:51:13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29" autoAdjust="0"/>
  </p:normalViewPr>
  <p:slideViewPr>
    <p:cSldViewPr snapToGrid="0">
      <p:cViewPr varScale="1">
        <p:scale>
          <a:sx n="65" d="100"/>
          <a:sy n="65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4319-EB8A-4DA4-AA04-396FAA95FC6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DB310-DEC8-4FFB-84D4-AF7F2E705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https://www.youtube.com/watch?v=_w5NGKt71k4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DB310-DEC8-4FFB-84D4-AF7F2E7052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Drone image credit: https://www.ft.com/content/6346dd78-322d-11ea-9703-eea0cae3f0de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DB310-DEC8-4FFB-84D4-AF7F2E7052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credit: https://www.researchgate.net/figure/An-example-of-an-electroencephalography-system-designed-to-be-worn-under-a-helmet-A_fig3_235146303</a:t>
            </a:r>
          </a:p>
          <a:p>
            <a:r>
              <a:rPr lang="en-US" dirty="0"/>
              <a:t>Pilot image credit: https://www.aopa.org/news-and-media/all-news/2013/december/12/eegs-find-mental-sweet-spot-of-pilots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DB310-DEC8-4FFB-84D4-AF7F2E705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Cockpit image credit: https://thenextweb.com/podium/2019/05/30/why-pilots-are-safe-from-automation-for-now/</a:t>
            </a:r>
          </a:p>
          <a:p>
            <a:r>
              <a:rPr lang="en-US" dirty="0"/>
              <a:t>Augmented reality image credit: https://mronline.org/2018/02/20/the-u-s-military-will-have-more-robots-than-humans-by-2025/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DB310-DEC8-4FFB-84D4-AF7F2E7052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E631-F4FE-4DAF-8A6D-8ACACA8FC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8AEB4-5AC6-4A25-A224-A221B604E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C5026-102F-47B5-9A82-31D617AD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27B75-B129-4BE3-A88B-0967CC15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8ECA7-F581-40B6-ACFD-B21C6DE7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4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D0E0-3B73-47FB-8F45-682ECC5B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57F32-2364-4A67-9F56-DDE82DC2D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3AEB-5EFD-4501-A4A3-39CBECF4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3109-082F-47EF-82E6-59D0E8D1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4EFD-F6C3-4767-9268-2E144997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41CDC-4A13-4D8B-A3B9-F95E7276E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60077-4A3D-4680-A887-973C10003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D0DF9-0315-4407-BE5C-876FDFDF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E7F8A-0AC6-4B86-9869-58B85C25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5FB2A-531A-4D78-A28A-CB1EDCD6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84A1-2E35-4AF9-B359-DFF02558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D384-4E71-4F02-9AD6-0706344C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524E-A646-4D1C-93B6-192136E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0D8FC-E25F-4004-9B41-4502DC1B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E3E9-C4A5-4C53-8281-3BDC9910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64E1-F3ED-46AE-99BB-EBF67602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2466F-6B3C-4FDE-AE82-AD0A9F06C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8C638-5235-4B29-A749-4B2EA22F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BAC7E-686F-42FE-812E-1ABAA59F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A20A7-5EAA-403E-B262-A03D51BE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A1F8-E717-47A9-88F0-7C59E6C4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D50E-4B06-415F-8BD2-A273B6FBB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EBFC0-5D15-490A-9EDA-4440A247E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BE842-3E03-4668-978B-F7D23954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DE62-3341-42AA-A0F3-DD3F9885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B161D-F50E-4FCD-AAF6-C2562198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43E6-DC41-4E9C-99B0-D62CF7FE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3ECF0-D62B-4CFD-A843-283974586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AC358-72FE-463F-A3D3-3FD85C682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A4942-FA12-4FAF-AC94-8E4891223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03C9E-81E6-4C25-8B43-8F8350BB5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0B53D-2810-4AE9-8765-0545FA2B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C79A3-71C3-43D9-B5BB-5E855696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7170F-B1EA-497B-9054-A8E31EEE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3EE1-C32E-4F92-85CE-E1C32175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62FDB-1E2D-4940-A40F-641E2FBC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4FDE8-4928-4018-A439-BC7D247E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45CAA-E580-473C-910F-B1FF4459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E89E2-0F15-4807-8C42-3D7CC65F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CFFFC-2157-4B6D-A2DB-72067FEC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1161-B16D-44D0-8F0C-E6BDCFCE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9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ECB3-CFCF-444D-B7D2-6C5534AC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BAC5-AB84-41C0-8C6D-C85DFC29F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B8206-C33D-42BE-9521-20A0B3F29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23956-FFC6-4D7F-B39B-EA03E2A3C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4CC0D-5572-4D29-978C-A7AE2C65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5D244-BDEE-40A5-9ACD-DB6F30C4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FD60-E96B-4890-9612-41C703F2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79EE46-AC7E-4FB5-AB9E-D7284A496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B9DD3-8AEF-4F4E-B0A8-CFAFE01B2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DAC10-9488-4EB4-BF08-B2F37EEC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7A21A-EA48-4597-AA0C-B9F3165C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E2B04-2098-4EBB-AFBC-39A9CC87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CCB07-FF29-4749-B7EE-9EB8D7F4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4D0A-A10F-44C8-8B55-BADB390E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D62F-E4CB-480A-9777-8412269A2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9F14-99D9-40D8-A014-5AB66AB9251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C03A6-C237-4275-A102-861615C4B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6ACB2-64D2-40F1-A97F-6410BF480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F5504-305B-4916-87D4-6FEBBC19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mailto:Gabriella.Hancock@csulb.edu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72EC-43A7-4448-BA05-6C33187A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80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Arbiter for Dynamic Task Allocation in Adaptive Automation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DEE87-EE9B-4B03-92FD-9EF62799F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2363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Gabriella M. Hancock, Ph.D.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Director, Stress &amp; Technology Applied Research (STAR) Laboratory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Long Beach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31C2D-90F5-4AFA-8E85-891E3066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0009"/>
            <a:ext cx="2209800" cy="205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82;p18">
            <a:extLst>
              <a:ext uri="{FF2B5EF4-FFF2-40B4-BE49-F238E27FC236}">
                <a16:creationId xmlns:a16="http://schemas.microsoft.com/office/drawing/2014/main" id="{C412D361-7E54-40BE-9889-E49389DD5F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6192" y="5505680"/>
            <a:ext cx="3839615" cy="137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oD HFE TAG Virtual (VTAG) Meeting | ADL Initiative">
            <a:extLst>
              <a:ext uri="{FF2B5EF4-FFF2-40B4-BE49-F238E27FC236}">
                <a16:creationId xmlns:a16="http://schemas.microsoft.com/office/drawing/2014/main" id="{7B6DC96E-1354-44F7-9C48-50CDDDE7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48" y="4980539"/>
            <a:ext cx="1856820" cy="185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8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11CA-D5D9-485F-8995-B9EF5C81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&amp;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438F6-20CE-4884-AAB4-9A393F072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5114925"/>
            <a:ext cx="2628900" cy="1743075"/>
          </a:xfrm>
          <a:prstGeom prst="rect">
            <a:avLst/>
          </a:prstGeom>
        </p:spPr>
      </p:pic>
      <p:pic>
        <p:nvPicPr>
          <p:cNvPr id="2050" name="Picture 2" descr="Amber Garcia's Portfolio">
            <a:extLst>
              <a:ext uri="{FF2B5EF4-FFF2-40B4-BE49-F238E27FC236}">
                <a16:creationId xmlns:a16="http://schemas.microsoft.com/office/drawing/2014/main" id="{20A451C4-3E60-40FA-A3CD-BBEB19B7B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/>
        </p:blipFill>
        <p:spPr bwMode="auto">
          <a:xfrm>
            <a:off x="8724900" y="5377160"/>
            <a:ext cx="3467100" cy="14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82;p18">
            <a:extLst>
              <a:ext uri="{FF2B5EF4-FFF2-40B4-BE49-F238E27FC236}">
                <a16:creationId xmlns:a16="http://schemas.microsoft.com/office/drawing/2014/main" id="{38146B21-2D2D-4D96-BF05-E621865E02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91329"/>
            <a:ext cx="3839615" cy="13712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38;p49">
            <a:extLst>
              <a:ext uri="{FF2B5EF4-FFF2-40B4-BE49-F238E27FC236}">
                <a16:creationId xmlns:a16="http://schemas.microsoft.com/office/drawing/2014/main" id="{F3E9BA4D-D66A-4936-B196-792E578212EF}"/>
              </a:ext>
            </a:extLst>
          </p:cNvPr>
          <p:cNvSpPr txBox="1"/>
          <p:nvPr/>
        </p:nvSpPr>
        <p:spPr>
          <a:xfrm>
            <a:off x="6190917" y="1859279"/>
            <a:ext cx="5162883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GABRIELLA HANCOCK, 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  <a:endParaRPr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</a:t>
            </a:r>
            <a:endParaRPr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 Department </a:t>
            </a:r>
            <a:endParaRPr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 Long Beach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Gabriella.Hancock@csulb.edu</a:t>
            </a:r>
            <a:endParaRPr lang="en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p: (562) 985 - 4856</a:t>
            </a:r>
            <a:endParaRPr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437;p49">
            <a:extLst>
              <a:ext uri="{FF2B5EF4-FFF2-40B4-BE49-F238E27FC236}">
                <a16:creationId xmlns:a16="http://schemas.microsoft.com/office/drawing/2014/main" id="{8245BB25-E350-4A3F-903D-0075FE5413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362" t="5344" b="24053"/>
          <a:stretch/>
        </p:blipFill>
        <p:spPr>
          <a:xfrm>
            <a:off x="3419168" y="1859279"/>
            <a:ext cx="2470473" cy="2272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79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8863-429D-469F-9027-4BE94A9C5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9295E-0B72-412A-B927-9B6F9F27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667"/>
            <a:ext cx="10515600" cy="5594555"/>
          </a:xfrm>
        </p:spPr>
        <p:txBody>
          <a:bodyPr>
            <a:normAutofit lnSpcReduction="10000"/>
          </a:bodyPr>
          <a:lstStyle/>
          <a:p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Arciszewski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H. F., De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Greef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 E., &amp; Van Delft, J. H. (2009). Adaptive automation in a naval combat management system. IEEE Transactions on Systems, Man, and Cybernetics-Part A: Systems and Humans, 39(6), 1188-1199.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Bailey, N. R.,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Scerbo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W., Freeman, F. G.,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Mikulka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J., &amp; Scott, L. A. (2006). Comparison of a brain-based adaptive system and a manual adaptable system for invoking automation.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 Factors, 48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(4), 693-709.</a:t>
            </a:r>
          </a:p>
          <a:p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Bindewald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J.M., Miller, M.E., &amp; Peterson, G.L. (2014). A function-to-task process model for adaptive automation system design.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of Human-Computer Studies, 72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(12), 822-834.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Bonner, M., Taylor, R., Fletcher, K., &amp; Miller, C. (2000, October). Adaptive automation and decision aiding in the military fast jet domain. In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conference on Human Performance, Situation Awareness and Automation: User centered design for the new Millennium 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(pp. 154-159).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Broadbent, D.E. (1958).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Perception and communication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London, UK: Pergamon.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Byrne, E.A., &amp; Parasuraman, R. (1996). Psychophysiology and adaptive automation.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Psychology, 42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(3), 249-268.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Greef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Lafeber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H., van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Oostendorp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H., &amp; Lindenberg, J. (2009, July). Eye movement as indicators of mental workload to trigger adaptive automation. In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Foundations of Augmented Cognition 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(pp. 219-228). Springer, Berlin, Heidelberg.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Visser, E., &amp; Parasuraman, R. (2011). Adaptive aiding in human-robot teaming: Effects of imperfect automation on performance, trust, and workload.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Cognitive Engineering and Decision Making, 5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209-231.</a:t>
            </a:r>
            <a:endParaRPr lang="en-US" sz="15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Fitts, P. M. (1951). Human engineering for an effective air-navigation and traffic-control system. National Research Council, Washington, DC. </a:t>
            </a:r>
          </a:p>
          <a:p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Haarmann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Boucsein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W., &amp; Schaefer, F. (2009). Combining electrodermal responses and cardiovascular measures for probing adaptive automation during simulated flight.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Ergonomics, 40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(6), 1026-1040.</a:t>
            </a:r>
            <a:endParaRPr lang="en-US" sz="15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Inagaki, T. (2003). Adaptive automation: Sharing and trading of control.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Handbook of cognitive task design, 8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147-169.</a:t>
            </a:r>
          </a:p>
        </p:txBody>
      </p:sp>
    </p:spTree>
    <p:extLst>
      <p:ext uri="{BB962C8B-B14F-4D97-AF65-F5344CB8AC3E}">
        <p14:creationId xmlns:p14="http://schemas.microsoft.com/office/powerpoint/2010/main" val="124836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DEF4-BAE3-46A8-A4C6-C92DD6B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0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BA93D-1870-4061-AC79-E132AA56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68"/>
            <a:ext cx="10515600" cy="5456904"/>
          </a:xfrm>
        </p:spPr>
        <p:txBody>
          <a:bodyPr>
            <a:normAutofit fontScale="92500" lnSpcReduction="10000"/>
          </a:bodyPr>
          <a:lstStyle/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Kaber, D. B., &amp; Endsley, M. R. (1997, October). The combined effect of level of automation and adaptive automation on human performance with complex, dynamic control systems. In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Human Factors and Ergonomics Society Annual Meeting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(Vol. 41, No. 1, pp. 205-209). Sage CA: Los Angeles, CA: SAGE Publications.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Kaber, D.B., &amp; Riley, J.M. (1999). Adaptive automation of a dynamic control task based on secondary task workload measurement.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Cognitive Ergonomics, 3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(3), 169-187.</a:t>
            </a:r>
            <a:endParaRPr lang="en-US" sz="15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Kaber, D. B., Riley, J.M., Tan, K-W., &amp; Endsley, M.R. (2001). On the design of adaptive automation for complex systems.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Cognitive Ergonomics, 5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37-57.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Kidwell, B., Calhoun, G. L., Ruff, H. A., &amp; Parasuraman, R. (2012, September). Adaptable and adaptive automation for supervisory control of multiple autonomous vehicles. In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human factors and Ergonomics society annual meeting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(Vol. 56, No. 1, pp. 428-432). Sage CA: Los Angeles, CA: SAGE Publications.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Li, H.,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Sarter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Wickens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C., &amp;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Sebok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(2013, September). Supporting Human-Automation Collaboration Through Dynamic Function Allocation: The Case of Space Teleoperation. In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Human Factors and Ergonomics Society Annual Meeting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(Vol. 57, No. 1, pp. 359-363). Sage CA: Los Angeles, CA: SAGE Publications.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Miller, C. A., &amp; Parasuraman, R. (2003, October). Beyond levels of automation: An architecture for more flexible human-automation collaboration. In 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Human Factors and Ergonomics Society Annual Meeting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(Vol. 47, No. 1, pp. 182-186). Sage CA: Los Angeles, CA: SAGE Publications.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Norman, D. A., &amp;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Bobrow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 G. (1975). On data-limited and resource-limited processes.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Cognitive Psychology, 7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44-64.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Opperman, R. (1994). 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Adaptive user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upport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Hillsdale, NJ: Erlbaum. 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Parasuraman, R., </a:t>
            </a:r>
            <a:r>
              <a:rPr lang="en-US" sz="15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Cosenzo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K.A., &amp; De Visser, E. (2009).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automation for human supervision of multiple uninhabited vehicles: Effects on change detection, situation awareness, and mental workload.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Psychology, 21,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270-297.</a:t>
            </a:r>
            <a:endParaRPr lang="en-US" sz="15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Parasuraman, R.,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Mouloua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&amp; Hilburn, B. (1999). Adaptive aiding and adaptive task allocation enhance human-machine interaction. In M. W.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Scerbo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M.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Mouloua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sz="1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 technology and human performance: Current research and trends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(pp. 119–123). Mahwah, NJ: Erlbaum.</a:t>
            </a:r>
            <a:endParaRPr lang="en-US" sz="15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7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F6DF-70BC-44BA-9163-5EAB4070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9D3C-25C0-41B9-B8AE-E854B6D69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Parasuraman, R., Sheridan, T. B., &amp;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Wickens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C. D. (2000). A model for types and levels of human interaction with automation. 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IEEE Transactions on systems, man, and cybernetics-Part A: Systems and Humans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 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(3), 286-297.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Prinzel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L.J. III, Freeman, F.G.,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Scerbo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M.W., </a:t>
            </a:r>
            <a:r>
              <a:rPr lang="en-US" sz="6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Mikulka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P.J., &amp; Pope, A.T. (2003). Effects of a psychophysiological system for adaptive automation on performance, workload, and the event-related potential P300 component. </a:t>
            </a:r>
            <a:r>
              <a:rPr lang="en-US" sz="60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Factors, 45</a:t>
            </a:r>
            <a:r>
              <a:rPr lang="en-US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(4), 601-613.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Rouse, W. B. (1977). Human-computer interaction in multitask situations.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IEEE Transactions on Systems, Man, and Cybernetics, 7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(5), 384-392.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Rouse, W. B. (1988). Adaptive aiding for human/computer control.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Factors, 30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(4), 431-443.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Scerbo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M.W., (1996). Theoretical perspectives on adaptive automation. In R. Parasuraman &amp; M.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Mouloua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(Eds.),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Automation and human performance: Theory and applications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(pp.37-63). Hillsdale, NJ: Erlbaum.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Scerbo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M.W., Freeman, F.G., &amp;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Mikulka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P.J. (2010). A brain-based system for adaptive automation.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Theoretical Issues in Ergonomics Science, 4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200-219.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Sheridan, T. B. (1988). Task allocation and supervisory control. In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Handbook of human-computer interaction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(pp. 159-173). North-Holland.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Sheridan, T. B. (1992). </a:t>
            </a:r>
            <a:r>
              <a:rPr kumimoji="0" lang="en-US" sz="6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Telerobotics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automation, and human supervisory control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MIT press.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Sheridan, T. B. (1997). Task analysis, task allocation and supervisory control. In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Handbook of human-computer interaction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(pp. 87-105). North-Holland.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Sheridan, T. B. (2011). Adaptive automation, level of automation, allocation authority, supervisory control, and adaptive control: Distinctions and modes of adaptation.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IEEE Transactions on Systems, Man, and Cybernetics-Part A: Systems and Humans, 41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(4), 662-667.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Sheridan, T.B. &amp;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Verplank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W.L. (1978).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Human and computer control of undersea teleoperators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MIT Man-Machine Systems Laboratory, Cambridge, MA. Technical Report.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Wilson, G. F., Lambert, J. D., &amp; Russell, C. A. (2000, July). Performance enhancement with real-time physiologically controlled adaptive aiding. In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Proceedings of the human factors and ergonomics society annual meeting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(Vol. 44, No. 13, pp. 61-64). Sage CA: Los Angeles, CA: SAGE Publications.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5DEED-06FB-49C1-B4E3-35DAFAD9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Automation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861E9-624A-438E-B42D-56E0718E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of Automation (Sheridan &amp;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Verplank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1978)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Continuum: Fully Manual Performance (1) to Full Automation (10)</a:t>
            </a:r>
          </a:p>
          <a:p>
            <a:pPr lvl="1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Automation (Parasuraman, Sheridan &amp;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Wickens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2000)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Information Processing Theory (Broadbent, 1958)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8A140-F489-47C4-8917-6541081F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41" y="2523915"/>
            <a:ext cx="5217414" cy="3749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71B31A-5369-43F0-9B03-8F85CC5CF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10" y="2527997"/>
            <a:ext cx="4027606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4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99322-16FD-43A5-8A91-51241AD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Adapting Automation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E34A-9118-40E6-89C6-0EA2FB0E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027" y="429829"/>
            <a:ext cx="6609921" cy="1690460"/>
          </a:xfrm>
        </p:spPr>
        <p:txBody>
          <a:bodyPr anchor="ctr">
            <a:normAutofit lnSpcReduction="10000"/>
          </a:bodyPr>
          <a:lstStyle/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Best Practice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task aiding (Rouse, 1988)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task allocation (Parasuraman,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Mouloua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Hilburn, 1999)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&amp; Limitations</a:t>
            </a:r>
          </a:p>
          <a:p>
            <a:pPr lvl="1"/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Fitts’s List (Fitts, 1951)</a:t>
            </a: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Demands (Miller &amp; Parasuraman, 2003)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EB156-E058-4C81-BBA7-90F01DA9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873" y="2904232"/>
            <a:ext cx="6941208" cy="2923557"/>
          </a:xfrm>
          <a:prstGeom prst="rect">
            <a:avLst/>
          </a:prstGeom>
        </p:spPr>
      </p:pic>
      <p:pic>
        <p:nvPicPr>
          <p:cNvPr id="5" name="Picture 2" descr="Flow chart showing application of the model of types and levels of... |  Download Scientific Diagram">
            <a:extLst>
              <a:ext uri="{FF2B5EF4-FFF2-40B4-BE49-F238E27FC236}">
                <a16:creationId xmlns:a16="http://schemas.microsoft.com/office/drawing/2014/main" id="{E2F47966-A1B6-4CCB-A8CD-E56BF402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296" y="2325842"/>
            <a:ext cx="2876637" cy="408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73AE7B-596D-42A7-97C0-F3714557AC72}"/>
              </a:ext>
            </a:extLst>
          </p:cNvPr>
          <p:cNvSpPr txBox="1"/>
          <p:nvPr/>
        </p:nvSpPr>
        <p:spPr>
          <a:xfrm>
            <a:off x="725289" y="6411556"/>
            <a:ext cx="3733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(Parasuraman, Sheridan &amp;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Wickens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2000)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11A30-144F-4A19-975F-29479E9216DE}"/>
              </a:ext>
            </a:extLst>
          </p:cNvPr>
          <p:cNvSpPr txBox="1"/>
          <p:nvPr/>
        </p:nvSpPr>
        <p:spPr>
          <a:xfrm>
            <a:off x="7424681" y="5800062"/>
            <a:ext cx="43189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(Fitts, 1951, p. 7-8)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09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488D-900D-4D76-848F-D3A84722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Role Shift: Agent to Monitor</a:t>
            </a:r>
          </a:p>
        </p:txBody>
      </p:sp>
      <p:pic>
        <p:nvPicPr>
          <p:cNvPr id="4098" name="Picture 2" descr="Flying The MQ-1 Predator UAV – Military Drone Pilot Training - YouTube">
            <a:extLst>
              <a:ext uri="{FF2B5EF4-FFF2-40B4-BE49-F238E27FC236}">
                <a16:creationId xmlns:a16="http://schemas.microsoft.com/office/drawing/2014/main" id="{E7BCD583-4BD9-4453-8F1A-55F9F108C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0" b="2273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D04B9-053B-43B8-AD6C-EDBFA7A0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781" y="3929830"/>
            <a:ext cx="8455741" cy="2452687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Workload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Supervisory Control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“[O]ne or more human operators are intermittently programming and continually receiving information from a computer that itself closes an autonomous control loop through artificial effectors to the controlled process or task environment” (Sheridan, 1992, p. 1)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User-centric (Kaber, Riley, Tan, &amp; Endsley, 2001)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Dangers (Sheridan, 1988; 1992; 1997)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Out-of-the-Loop Unfamiliarity (Kaber &amp; Endsley, 1997)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Deskilling</a:t>
            </a:r>
          </a:p>
        </p:txBody>
      </p:sp>
    </p:spTree>
    <p:extLst>
      <p:ext uri="{BB962C8B-B14F-4D97-AF65-F5344CB8AC3E}">
        <p14:creationId xmlns:p14="http://schemas.microsoft.com/office/powerpoint/2010/main" val="372837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311F6F-8C1B-4689-A903-0DEA8D4F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42" y="2579926"/>
            <a:ext cx="5616503" cy="3372624"/>
          </a:xfrm>
          <a:prstGeom prst="rect">
            <a:avLst/>
          </a:prstGeom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99322-16FD-43A5-8A91-51241ADC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E34A-9118-40E6-89C6-0EA2FB0E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3" y="3319076"/>
            <a:ext cx="6538453" cy="2236149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Combats dangers with flexibility</a:t>
            </a:r>
          </a:p>
          <a:p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Arbiter/Task Manager</a:t>
            </a:r>
          </a:p>
          <a:p>
            <a:pPr lvl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Allocates more to auto (if WL is high)</a:t>
            </a:r>
          </a:p>
          <a:p>
            <a:pPr lvl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Allocates more to operator (if workload is low)</a:t>
            </a:r>
          </a:p>
          <a:p>
            <a:pPr lvl="1"/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of task manager </a:t>
            </a:r>
          </a:p>
          <a:p>
            <a:pPr lvl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–  User-controlled - Adaptable Automation (Opperman, 1994)</a:t>
            </a:r>
          </a:p>
          <a:p>
            <a:pPr lvl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 – System-controlled - Adaptive Automation (Opperman, 1994)</a:t>
            </a:r>
          </a:p>
          <a:p>
            <a:pPr lvl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Combination/Cooperative </a:t>
            </a: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(Li, Sarter, Wickens &amp; Sebok, 2013)</a:t>
            </a:r>
          </a:p>
          <a:p>
            <a:pPr lvl="1"/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regarding initiation, termination, and extent of chage are shared (Scerbo, 1996)</a:t>
            </a:r>
          </a:p>
          <a:p>
            <a:pPr marL="457200" lvl="1" indent="0">
              <a:buNone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Dynamic function allocation (Rouse, 1977; Inagaki, 2003)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Division of labor (H + A) is changeable, flexible, and context dependent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0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Task Allocation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6777"/>
            <a:ext cx="5015484" cy="3660185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Reallocation of responsibilities based on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Tasks (or sub-tasks) to be automated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Bindewald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et al., 2014)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Inference sources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Timeline of change initiation/completion</a:t>
            </a: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operator + automated system should have awareness of each other’s current 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determining when changes in levels are necessary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environment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assessment of performance</a:t>
            </a:r>
          </a:p>
          <a:p>
            <a:pPr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assessment of WL</a:t>
            </a:r>
          </a:p>
          <a:p>
            <a:pPr lvl="1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FFC9ABD-ED51-4DE9-8D8C-F3261BBF2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" r="1" b="1"/>
          <a:stretch/>
        </p:blipFill>
        <p:spPr>
          <a:xfrm>
            <a:off x="6338316" y="2516777"/>
            <a:ext cx="5015484" cy="3660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FD2E0-7997-4C7E-B153-FBC76EABCED0}"/>
              </a:ext>
            </a:extLst>
          </p:cNvPr>
          <p:cNvSpPr txBox="1"/>
          <p:nvPr/>
        </p:nvSpPr>
        <p:spPr>
          <a:xfrm>
            <a:off x="7509547" y="6187364"/>
            <a:ext cx="3733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(Sheridan, 2011, p. 665)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078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700186"/>
            <a:ext cx="5374494" cy="118872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94" y="2120398"/>
            <a:ext cx="6080858" cy="4114580"/>
          </a:xfrm>
        </p:spPr>
        <p:txBody>
          <a:bodyPr>
            <a:normAutofit lnSpcReduction="10000"/>
          </a:bodyPr>
          <a:lstStyle/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Triggers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conditions 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lvl="2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 senses weather front reducing visibility</a:t>
            </a:r>
          </a:p>
          <a:p>
            <a:pPr lvl="2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Infers operator is data-limited (Norman &amp;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Bobrow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1975)</a:t>
            </a:r>
          </a:p>
          <a:p>
            <a:pPr lvl="2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Offloads routine scanning to automation; leaving resources for supervisory control and performance (Bonner et al., 2000)</a:t>
            </a:r>
          </a:p>
          <a:p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Measures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performance on one or more tasks</a:t>
            </a:r>
          </a:p>
          <a:p>
            <a:pPr lvl="2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Thresholds of performance (Kidwell, Calhoun, Ruff &amp; Parasuraman, 2012)</a:t>
            </a:r>
          </a:p>
          <a:p>
            <a:pPr lvl="2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task performance (Kaber &amp; Riley, 1999)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workload (De Visser &amp; Parasuraman, 2011)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situational awareness (Parasuraman, </a:t>
            </a: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Cosenzo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De Visser, 2009)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BB9A9-BF11-466C-9090-96404947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872" y="3137523"/>
            <a:ext cx="4663440" cy="2633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67054A-B914-4847-AB99-1F99A0A38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872" y="364885"/>
            <a:ext cx="4663440" cy="2623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04F669-3EBE-4CE0-95C6-4966B1C81ABE}"/>
              </a:ext>
            </a:extLst>
          </p:cNvPr>
          <p:cNvSpPr txBox="1"/>
          <p:nvPr/>
        </p:nvSpPr>
        <p:spPr>
          <a:xfrm>
            <a:off x="6678652" y="5770995"/>
            <a:ext cx="4961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(Kidwell, Calhoun, Ruff &amp; Parasuraman, 2012, p. 430)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538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5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675"/>
            <a:ext cx="721442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Psychophysiological Assessment of Cognitive State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(Byrne &amp; Parasuraman, 1996)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(especially when no performance changes)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quality (artefacts)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acceptance issues (comfort)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 for appropriate integration</a:t>
            </a:r>
          </a:p>
          <a:p>
            <a:pPr lvl="3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Electroencephalography (EEG)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of power bands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Scerbo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Freeman &amp;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Mikulka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ERP P300 component (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Prinzel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2003)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Electrocardiography (EKG)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rate variability 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Haarmann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Boucsein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Schaefer, 2009)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conductance response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Haarmann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Boucsein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Schaefer, 2009)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movements (de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Greef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2009)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Pupil dilation</a:t>
            </a:r>
          </a:p>
          <a:p>
            <a:pPr lvl="2"/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 time</a:t>
            </a:r>
          </a:p>
          <a:p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Progressing and promising (Bailey et al., 2006; Wilson, Lambert &amp; Russell, 2000)</a:t>
            </a:r>
          </a:p>
        </p:txBody>
      </p:sp>
      <p:pic>
        <p:nvPicPr>
          <p:cNvPr id="5122" name="Picture 2" descr="An example of an electroencephalography system designed to be worn... |  Download Scientific Diagram">
            <a:extLst>
              <a:ext uri="{FF2B5EF4-FFF2-40B4-BE49-F238E27FC236}">
                <a16:creationId xmlns:a16="http://schemas.microsoft.com/office/drawing/2014/main" id="{46407073-3F7A-4A3D-B400-7D89959C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569964"/>
            <a:ext cx="3241367" cy="32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nding your mental sweet spot - AOPA">
            <a:extLst>
              <a:ext uri="{FF2B5EF4-FFF2-40B4-BE49-F238E27FC236}">
                <a16:creationId xmlns:a16="http://schemas.microsoft.com/office/drawing/2014/main" id="{149EB408-B2A1-458C-80F4-2EC35D3B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4047217"/>
            <a:ext cx="3241367" cy="2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950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 Arbiter: Human, Machine, Cooperative?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302"/>
            <a:ext cx="5595645" cy="483255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Research Necessary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Stance: Adaptable Automation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(Cautiously)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Overconfidence bias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Illusory superiority</a:t>
            </a: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Stance: Adaptive Automation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 with 3 Inference Sources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= resource and structurally-limited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 not thus handicapped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will become sufficiently complex that only automation can fully collect, integrate, and interpret data and act in a timely fashion (and see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Arciszewski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Greef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van Delft, 2009)</a:t>
            </a:r>
          </a:p>
          <a:p>
            <a:pPr lvl="1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529E8-6DEA-4C72-BDAD-C48E2D09B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45" y="4029893"/>
            <a:ext cx="5423857" cy="2462982"/>
          </a:xfrm>
          <a:prstGeom prst="rect">
            <a:avLst/>
          </a:prstGeom>
        </p:spPr>
      </p:pic>
      <p:pic>
        <p:nvPicPr>
          <p:cNvPr id="7170" name="Picture 2" descr="Why pilots are safe from automation (for now)">
            <a:extLst>
              <a:ext uri="{FF2B5EF4-FFF2-40B4-BE49-F238E27FC236}">
                <a16:creationId xmlns:a16="http://schemas.microsoft.com/office/drawing/2014/main" id="{3339A96D-C3C1-4341-9D51-2739FC81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39" y="1168751"/>
            <a:ext cx="4837469" cy="27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0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2346</Words>
  <Application>Microsoft Office PowerPoint</Application>
  <PresentationFormat>Widescreen</PresentationFormat>
  <Paragraphs>168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Determining the Arbiter for Dynamic Task Allocation in Adaptive Automation Systems</vt:lpstr>
      <vt:lpstr>Adaptive Automation</vt:lpstr>
      <vt:lpstr>Adapting Automation</vt:lpstr>
      <vt:lpstr>Role Shift: Agent to Monitor</vt:lpstr>
      <vt:lpstr>Adaptive Automation</vt:lpstr>
      <vt:lpstr>Dynamic Task Allocation</vt:lpstr>
      <vt:lpstr>Inference Sources</vt:lpstr>
      <vt:lpstr>Inference Sources</vt:lpstr>
      <vt:lpstr>Ultimate Arbiter: Human, Machine, Cooperative?</vt:lpstr>
      <vt:lpstr>Thank You &amp; Questions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Arbiter for Dynamic Task Allocation in Adaptive Automation Systems</dc:title>
  <dc:creator>Gabriella Hancock</dc:creator>
  <cp:lastModifiedBy>Gabriella Hancock</cp:lastModifiedBy>
  <cp:revision>1</cp:revision>
  <dcterms:created xsi:type="dcterms:W3CDTF">2020-11-10T23:55:31Z</dcterms:created>
  <dcterms:modified xsi:type="dcterms:W3CDTF">2020-11-11T01:52:56Z</dcterms:modified>
</cp:coreProperties>
</file>