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692" r:id="rId3"/>
  </p:sldMasterIdLst>
  <p:notesMasterIdLst>
    <p:notesMasterId r:id="rId22"/>
  </p:notesMasterIdLst>
  <p:sldIdLst>
    <p:sldId id="256" r:id="rId4"/>
    <p:sldId id="257" r:id="rId5"/>
    <p:sldId id="259" r:id="rId6"/>
    <p:sldId id="263" r:id="rId7"/>
    <p:sldId id="260" r:id="rId8"/>
    <p:sldId id="264" r:id="rId9"/>
    <p:sldId id="262" r:id="rId10"/>
    <p:sldId id="267" r:id="rId11"/>
    <p:sldId id="286" r:id="rId12"/>
    <p:sldId id="284" r:id="rId13"/>
    <p:sldId id="275" r:id="rId14"/>
    <p:sldId id="287" r:id="rId15"/>
    <p:sldId id="285" r:id="rId16"/>
    <p:sldId id="274" r:id="rId17"/>
    <p:sldId id="281" r:id="rId18"/>
    <p:sldId id="295" r:id="rId19"/>
    <p:sldId id="283" r:id="rId20"/>
    <p:sldId id="28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D94"/>
    <a:srgbClr val="B2C1DB"/>
    <a:srgbClr val="D5DDEB"/>
    <a:srgbClr val="9ECC89"/>
    <a:srgbClr val="B3D3A4"/>
    <a:srgbClr val="4272AC"/>
    <a:srgbClr val="0C6CAE"/>
    <a:srgbClr val="FF8010"/>
    <a:srgbClr val="FFC592"/>
    <a:srgbClr val="FFB1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4737" autoAdjust="0"/>
  </p:normalViewPr>
  <p:slideViewPr>
    <p:cSldViewPr snapToGrid="0">
      <p:cViewPr varScale="1">
        <p:scale>
          <a:sx n="89" d="100"/>
          <a:sy n="89" d="100"/>
        </p:scale>
        <p:origin x="123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83280425101157"/>
          <c:y val="9.1524771921607032E-2"/>
          <c:w val="0.8443448749694048"/>
          <c:h val="0.84229989248113113"/>
        </c:manualLayout>
      </c:layout>
      <c:lineChart>
        <c:grouping val="standard"/>
        <c:varyColors val="0"/>
        <c:ser>
          <c:idx val="0"/>
          <c:order val="0"/>
          <c:tx>
            <c:strRef>
              <c:f>Sheet1!$B$1</c:f>
              <c:strCache>
                <c:ptCount val="1"/>
                <c:pt idx="0">
                  <c:v>Block Avg</c:v>
                </c:pt>
              </c:strCache>
            </c:strRef>
          </c:tx>
          <c:spPr>
            <a:ln w="19050" cap="rnd">
              <a:solidFill>
                <a:schemeClr val="accent1"/>
              </a:solidFill>
              <a:prstDash val="sysDot"/>
              <a:round/>
              <a:headEnd w="lg" len="lg"/>
            </a:ln>
            <a:effectLst/>
          </c:spPr>
          <c:marker>
            <c:symbol val="circle"/>
            <c:size val="7"/>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77.81</c:v>
                </c:pt>
                <c:pt idx="1">
                  <c:v>59</c:v>
                </c:pt>
                <c:pt idx="2">
                  <c:v>58.41</c:v>
                </c:pt>
                <c:pt idx="3">
                  <c:v>15.34</c:v>
                </c:pt>
              </c:numCache>
            </c:numRef>
          </c:val>
          <c:smooth val="0"/>
          <c:extLst>
            <c:ext xmlns:c16="http://schemas.microsoft.com/office/drawing/2014/chart" uri="{C3380CC4-5D6E-409C-BE32-E72D297353CC}">
              <c16:uniqueId val="{00000000-A19D-4DE4-87AE-0DCEE9409E7C}"/>
            </c:ext>
          </c:extLst>
        </c:ser>
        <c:dLbls>
          <c:showLegendKey val="0"/>
          <c:showVal val="0"/>
          <c:showCatName val="0"/>
          <c:showSerName val="0"/>
          <c:showPercent val="0"/>
          <c:showBubbleSize val="0"/>
        </c:dLbls>
        <c:marker val="1"/>
        <c:smooth val="0"/>
        <c:axId val="439326824"/>
        <c:axId val="439327152"/>
      </c:lineChart>
      <c:catAx>
        <c:axId val="439326824"/>
        <c:scaling>
          <c:orientation val="minMax"/>
        </c:scaling>
        <c:delete val="1"/>
        <c:axPos val="b"/>
        <c:numFmt formatCode="General" sourceLinked="1"/>
        <c:majorTickMark val="none"/>
        <c:minorTickMark val="none"/>
        <c:tickLblPos val="nextTo"/>
        <c:crossAx val="439327152"/>
        <c:crosses val="autoZero"/>
        <c:auto val="1"/>
        <c:lblAlgn val="ctr"/>
        <c:lblOffset val="100"/>
        <c:noMultiLvlLbl val="0"/>
      </c:catAx>
      <c:valAx>
        <c:axId val="439327152"/>
        <c:scaling>
          <c:orientation val="minMax"/>
          <c:max val="100"/>
        </c:scaling>
        <c:delete val="1"/>
        <c:axPos val="l"/>
        <c:numFmt formatCode="General" sourceLinked="1"/>
        <c:majorTickMark val="none"/>
        <c:minorTickMark val="none"/>
        <c:tickLblPos val="nextTo"/>
        <c:crossAx val="43932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508430-5144-409D-BF4D-4C0E888DB30E}" type="doc">
      <dgm:prSet loTypeId="urn:microsoft.com/office/officeart/2005/8/layout/funnel1" loCatId="process" qsTypeId="urn:microsoft.com/office/officeart/2005/8/quickstyle/simple4" qsCatId="simple" csTypeId="urn:microsoft.com/office/officeart/2005/8/colors/accent1_2" csCatId="accent1" phldr="1"/>
      <dgm:spPr/>
      <dgm:t>
        <a:bodyPr/>
        <a:lstStyle/>
        <a:p>
          <a:endParaRPr lang="en-US"/>
        </a:p>
      </dgm:t>
    </dgm:pt>
    <dgm:pt modelId="{BEA64158-4F84-4270-8B29-16548DDF467C}">
      <dgm:prSet phldrT="[Text]" custT="1"/>
      <dgm:spPr/>
      <dgm:t>
        <a:bodyPr lIns="0" tIns="0" rIns="0" bIns="0"/>
        <a:lstStyle/>
        <a:p>
          <a:r>
            <a:rPr lang="en-US" sz="2400" dirty="0" smtClean="0"/>
            <a:t>Time consuming data collection</a:t>
          </a:r>
          <a:endParaRPr lang="en-US" sz="2400" dirty="0"/>
        </a:p>
      </dgm:t>
    </dgm:pt>
    <dgm:pt modelId="{BE019D71-7EDD-407A-847C-47FCC00E8F40}" type="parTrans" cxnId="{6C69BB7B-188E-4CBF-99D7-D78C4CA85593}">
      <dgm:prSet/>
      <dgm:spPr/>
      <dgm:t>
        <a:bodyPr/>
        <a:lstStyle/>
        <a:p>
          <a:endParaRPr lang="en-US" sz="3600"/>
        </a:p>
      </dgm:t>
    </dgm:pt>
    <dgm:pt modelId="{B0BEC4C4-27D8-4DD3-97F0-5AC59DBCAAD7}" type="sibTrans" cxnId="{6C69BB7B-188E-4CBF-99D7-D78C4CA85593}">
      <dgm:prSet/>
      <dgm:spPr/>
      <dgm:t>
        <a:bodyPr/>
        <a:lstStyle/>
        <a:p>
          <a:endParaRPr lang="en-US" sz="3600"/>
        </a:p>
      </dgm:t>
    </dgm:pt>
    <dgm:pt modelId="{9AF4EDF7-502B-4C77-8637-88A63A71A5D1}">
      <dgm:prSet phldrT="[Text]" custT="1"/>
      <dgm:spPr/>
      <dgm:t>
        <a:bodyPr lIns="0" tIns="0" rIns="0" bIns="0"/>
        <a:lstStyle/>
        <a:p>
          <a:r>
            <a:rPr lang="en-US" sz="2400" dirty="0" smtClean="0"/>
            <a:t>Non-real-time task analysis</a:t>
          </a:r>
          <a:endParaRPr lang="en-US" sz="2400" dirty="0"/>
        </a:p>
      </dgm:t>
    </dgm:pt>
    <dgm:pt modelId="{A8293C37-4AA7-475E-A72C-9099365B9CC9}" type="parTrans" cxnId="{F97A9DFD-7870-431E-8B36-588C9ECC1FA4}">
      <dgm:prSet/>
      <dgm:spPr/>
      <dgm:t>
        <a:bodyPr/>
        <a:lstStyle/>
        <a:p>
          <a:endParaRPr lang="en-US" sz="3600"/>
        </a:p>
      </dgm:t>
    </dgm:pt>
    <dgm:pt modelId="{9A560256-D46D-46E7-8D35-6B39CE80E82D}" type="sibTrans" cxnId="{F97A9DFD-7870-431E-8B36-588C9ECC1FA4}">
      <dgm:prSet/>
      <dgm:spPr/>
      <dgm:t>
        <a:bodyPr/>
        <a:lstStyle/>
        <a:p>
          <a:endParaRPr lang="en-US" sz="3600"/>
        </a:p>
      </dgm:t>
    </dgm:pt>
    <dgm:pt modelId="{961E6289-75F0-463A-ABD1-099E78F27910}">
      <dgm:prSet phldrT="[Text]" custT="1"/>
      <dgm:spPr>
        <a:ln w="38100">
          <a:solidFill>
            <a:srgbClr val="FF0000"/>
          </a:solidFill>
        </a:ln>
      </dgm:spPr>
      <dgm:t>
        <a:bodyPr/>
        <a:lstStyle/>
        <a:p>
          <a:r>
            <a:rPr lang="en-US" sz="2800" b="1" dirty="0" smtClean="0"/>
            <a:t>Need a fast, quantitative, real-time method to detect and predict cognitive fatigue</a:t>
          </a:r>
          <a:endParaRPr lang="en-US" sz="2800" b="1" dirty="0"/>
        </a:p>
      </dgm:t>
    </dgm:pt>
    <dgm:pt modelId="{55BD3E8B-E145-4508-9FD8-F0CCF0E6EC90}" type="parTrans" cxnId="{4CF55259-5CA3-4A2A-91E9-43DCC57329EC}">
      <dgm:prSet/>
      <dgm:spPr/>
      <dgm:t>
        <a:bodyPr/>
        <a:lstStyle/>
        <a:p>
          <a:endParaRPr lang="en-US" sz="3600"/>
        </a:p>
      </dgm:t>
    </dgm:pt>
    <dgm:pt modelId="{A2471229-D424-415B-A597-7F0C142112FE}" type="sibTrans" cxnId="{4CF55259-5CA3-4A2A-91E9-43DCC57329EC}">
      <dgm:prSet/>
      <dgm:spPr/>
      <dgm:t>
        <a:bodyPr/>
        <a:lstStyle/>
        <a:p>
          <a:endParaRPr lang="en-US" sz="3600"/>
        </a:p>
      </dgm:t>
    </dgm:pt>
    <dgm:pt modelId="{73D4A62D-B966-47A3-AA7D-F6D6E83458CB}">
      <dgm:prSet phldrT="[Text]" custT="1"/>
      <dgm:spPr/>
      <dgm:t>
        <a:bodyPr lIns="0" tIns="0" rIns="0" bIns="0"/>
        <a:lstStyle/>
        <a:p>
          <a:r>
            <a:rPr lang="en-US" sz="2400" smtClean="0"/>
            <a:t>Unreliable </a:t>
          </a:r>
          <a:r>
            <a:rPr lang="en-US" sz="2400" dirty="0" smtClean="0"/>
            <a:t>self-reports</a:t>
          </a:r>
          <a:endParaRPr lang="en-US" sz="2400" dirty="0"/>
        </a:p>
      </dgm:t>
    </dgm:pt>
    <dgm:pt modelId="{3A5502DA-C31C-4AA2-A71A-4F1D03BD5132}" type="parTrans" cxnId="{18A2C210-E841-42ED-B830-4BAB0842BA2B}">
      <dgm:prSet/>
      <dgm:spPr/>
      <dgm:t>
        <a:bodyPr/>
        <a:lstStyle/>
        <a:p>
          <a:endParaRPr lang="en-US"/>
        </a:p>
      </dgm:t>
    </dgm:pt>
    <dgm:pt modelId="{4FA01259-92BC-4F37-AA54-0BDD71189318}" type="sibTrans" cxnId="{18A2C210-E841-42ED-B830-4BAB0842BA2B}">
      <dgm:prSet/>
      <dgm:spPr/>
      <dgm:t>
        <a:bodyPr/>
        <a:lstStyle/>
        <a:p>
          <a:endParaRPr lang="en-US"/>
        </a:p>
      </dgm:t>
    </dgm:pt>
    <dgm:pt modelId="{53AB02BE-FEFB-4738-B857-FE04DCFCBFFF}" type="pres">
      <dgm:prSet presAssocID="{5A508430-5144-409D-BF4D-4C0E888DB30E}" presName="Name0" presStyleCnt="0">
        <dgm:presLayoutVars>
          <dgm:chMax val="4"/>
          <dgm:resizeHandles val="exact"/>
        </dgm:presLayoutVars>
      </dgm:prSet>
      <dgm:spPr/>
      <dgm:t>
        <a:bodyPr/>
        <a:lstStyle/>
        <a:p>
          <a:endParaRPr lang="en-US"/>
        </a:p>
      </dgm:t>
    </dgm:pt>
    <dgm:pt modelId="{47DCAFF2-BE66-44AE-8EFC-EBEB55D88466}" type="pres">
      <dgm:prSet presAssocID="{5A508430-5144-409D-BF4D-4C0E888DB30E}" presName="ellipse" presStyleLbl="trBgShp" presStyleIdx="0" presStyleCnt="1" custScaleX="132508" custLinFactNeighborY="1983"/>
      <dgm:spPr/>
    </dgm:pt>
    <dgm:pt modelId="{E1DDF2F9-8944-4295-81C4-238A2E8F1A88}" type="pres">
      <dgm:prSet presAssocID="{5A508430-5144-409D-BF4D-4C0E888DB30E}" presName="arrow1" presStyleLbl="fgShp" presStyleIdx="0" presStyleCnt="1" custLinFactNeighborY="-3700"/>
      <dgm:spPr/>
    </dgm:pt>
    <dgm:pt modelId="{610D5965-3E5F-4F25-A99A-C77B738F2D24}" type="pres">
      <dgm:prSet presAssocID="{5A508430-5144-409D-BF4D-4C0E888DB30E}" presName="rectangle" presStyleLbl="revTx" presStyleIdx="0" presStyleCnt="1" custScaleX="176160" custScaleY="87920" custLinFactNeighborY="4935">
        <dgm:presLayoutVars>
          <dgm:bulletEnabled val="1"/>
        </dgm:presLayoutVars>
      </dgm:prSet>
      <dgm:spPr/>
      <dgm:t>
        <a:bodyPr/>
        <a:lstStyle/>
        <a:p>
          <a:endParaRPr lang="en-US"/>
        </a:p>
      </dgm:t>
    </dgm:pt>
    <dgm:pt modelId="{41E63FFE-5CC2-41AF-96D4-4A866DFF1E44}" type="pres">
      <dgm:prSet presAssocID="{73D4A62D-B966-47A3-AA7D-F6D6E83458CB}" presName="item1" presStyleLbl="node1" presStyleIdx="0" presStyleCnt="3" custScaleX="110137" custScaleY="110137" custLinFactNeighborY="21714">
        <dgm:presLayoutVars>
          <dgm:bulletEnabled val="1"/>
        </dgm:presLayoutVars>
      </dgm:prSet>
      <dgm:spPr/>
      <dgm:t>
        <a:bodyPr/>
        <a:lstStyle/>
        <a:p>
          <a:endParaRPr lang="en-US"/>
        </a:p>
      </dgm:t>
    </dgm:pt>
    <dgm:pt modelId="{F0F0656D-961B-4103-BF83-425818CCA68D}" type="pres">
      <dgm:prSet presAssocID="{9AF4EDF7-502B-4C77-8637-88A63A71A5D1}" presName="item2" presStyleLbl="node1" presStyleIdx="1" presStyleCnt="3" custScaleX="122375" custScaleY="122375" custLinFactNeighborX="-15792" custLinFactNeighborY="7896">
        <dgm:presLayoutVars>
          <dgm:bulletEnabled val="1"/>
        </dgm:presLayoutVars>
      </dgm:prSet>
      <dgm:spPr/>
      <dgm:t>
        <a:bodyPr/>
        <a:lstStyle/>
        <a:p>
          <a:endParaRPr lang="en-US"/>
        </a:p>
      </dgm:t>
    </dgm:pt>
    <dgm:pt modelId="{176B60DD-0CB7-4053-9EC5-5ED269F4888F}" type="pres">
      <dgm:prSet presAssocID="{961E6289-75F0-463A-ABD1-099E78F27910}" presName="item3" presStyleLbl="node1" presStyleIdx="2" presStyleCnt="3" custScaleX="134612" custScaleY="134612" custLinFactNeighborX="40792" custLinFactNeighborY="16450">
        <dgm:presLayoutVars>
          <dgm:bulletEnabled val="1"/>
        </dgm:presLayoutVars>
      </dgm:prSet>
      <dgm:spPr/>
      <dgm:t>
        <a:bodyPr/>
        <a:lstStyle/>
        <a:p>
          <a:endParaRPr lang="en-US"/>
        </a:p>
      </dgm:t>
    </dgm:pt>
    <dgm:pt modelId="{CFA8B2EC-FFF8-458F-88D0-D7A6AD018BC1}" type="pres">
      <dgm:prSet presAssocID="{5A508430-5144-409D-BF4D-4C0E888DB30E}" presName="funnel" presStyleLbl="trAlignAcc1" presStyleIdx="0" presStyleCnt="1" custScaleX="130693" custLinFactNeighborY="792"/>
      <dgm:spPr>
        <a:solidFill>
          <a:schemeClr val="lt1">
            <a:hueOff val="0"/>
            <a:satOff val="0"/>
            <a:lumOff val="0"/>
            <a:alpha val="25000"/>
          </a:schemeClr>
        </a:solidFill>
      </dgm:spPr>
      <dgm:t>
        <a:bodyPr/>
        <a:lstStyle/>
        <a:p>
          <a:endParaRPr lang="en-US"/>
        </a:p>
      </dgm:t>
    </dgm:pt>
  </dgm:ptLst>
  <dgm:cxnLst>
    <dgm:cxn modelId="{6C69BB7B-188E-4CBF-99D7-D78C4CA85593}" srcId="{5A508430-5144-409D-BF4D-4C0E888DB30E}" destId="{BEA64158-4F84-4270-8B29-16548DDF467C}" srcOrd="0" destOrd="0" parTransId="{BE019D71-7EDD-407A-847C-47FCC00E8F40}" sibTransId="{B0BEC4C4-27D8-4DD3-97F0-5AC59DBCAAD7}"/>
    <dgm:cxn modelId="{2981FD0C-6D15-4728-9FF8-514030B4394B}" type="presOf" srcId="{73D4A62D-B966-47A3-AA7D-F6D6E83458CB}" destId="{F0F0656D-961B-4103-BF83-425818CCA68D}" srcOrd="0" destOrd="0" presId="urn:microsoft.com/office/officeart/2005/8/layout/funnel1"/>
    <dgm:cxn modelId="{18A2C210-E841-42ED-B830-4BAB0842BA2B}" srcId="{5A508430-5144-409D-BF4D-4C0E888DB30E}" destId="{73D4A62D-B966-47A3-AA7D-F6D6E83458CB}" srcOrd="1" destOrd="0" parTransId="{3A5502DA-C31C-4AA2-A71A-4F1D03BD5132}" sibTransId="{4FA01259-92BC-4F37-AA54-0BDD71189318}"/>
    <dgm:cxn modelId="{AC89A025-797E-495A-AE18-B3BC8300A10C}" type="presOf" srcId="{9AF4EDF7-502B-4C77-8637-88A63A71A5D1}" destId="{41E63FFE-5CC2-41AF-96D4-4A866DFF1E44}" srcOrd="0" destOrd="0" presId="urn:microsoft.com/office/officeart/2005/8/layout/funnel1"/>
    <dgm:cxn modelId="{F97A9DFD-7870-431E-8B36-588C9ECC1FA4}" srcId="{5A508430-5144-409D-BF4D-4C0E888DB30E}" destId="{9AF4EDF7-502B-4C77-8637-88A63A71A5D1}" srcOrd="2" destOrd="0" parTransId="{A8293C37-4AA7-475E-A72C-9099365B9CC9}" sibTransId="{9A560256-D46D-46E7-8D35-6B39CE80E82D}"/>
    <dgm:cxn modelId="{4CF55259-5CA3-4A2A-91E9-43DCC57329EC}" srcId="{5A508430-5144-409D-BF4D-4C0E888DB30E}" destId="{961E6289-75F0-463A-ABD1-099E78F27910}" srcOrd="3" destOrd="0" parTransId="{55BD3E8B-E145-4508-9FD8-F0CCF0E6EC90}" sibTransId="{A2471229-D424-415B-A597-7F0C142112FE}"/>
    <dgm:cxn modelId="{C0914609-9DC4-4522-B406-4FA257FDD7EA}" type="presOf" srcId="{BEA64158-4F84-4270-8B29-16548DDF467C}" destId="{176B60DD-0CB7-4053-9EC5-5ED269F4888F}" srcOrd="0" destOrd="0" presId="urn:microsoft.com/office/officeart/2005/8/layout/funnel1"/>
    <dgm:cxn modelId="{9AA69F55-A1B4-4105-965C-7C70468CAE54}" type="presOf" srcId="{961E6289-75F0-463A-ABD1-099E78F27910}" destId="{610D5965-3E5F-4F25-A99A-C77B738F2D24}" srcOrd="0" destOrd="0" presId="urn:microsoft.com/office/officeart/2005/8/layout/funnel1"/>
    <dgm:cxn modelId="{283B4C2C-244C-4D5F-96C5-CDC7F62EDDA5}" type="presOf" srcId="{5A508430-5144-409D-BF4D-4C0E888DB30E}" destId="{53AB02BE-FEFB-4738-B857-FE04DCFCBFFF}" srcOrd="0" destOrd="0" presId="urn:microsoft.com/office/officeart/2005/8/layout/funnel1"/>
    <dgm:cxn modelId="{83D8F9F9-48E8-458D-B100-4C72B8C06463}" type="presParOf" srcId="{53AB02BE-FEFB-4738-B857-FE04DCFCBFFF}" destId="{47DCAFF2-BE66-44AE-8EFC-EBEB55D88466}" srcOrd="0" destOrd="0" presId="urn:microsoft.com/office/officeart/2005/8/layout/funnel1"/>
    <dgm:cxn modelId="{C4C4CEA1-3865-419D-8A50-C33EB1C92C3D}" type="presParOf" srcId="{53AB02BE-FEFB-4738-B857-FE04DCFCBFFF}" destId="{E1DDF2F9-8944-4295-81C4-238A2E8F1A88}" srcOrd="1" destOrd="0" presId="urn:microsoft.com/office/officeart/2005/8/layout/funnel1"/>
    <dgm:cxn modelId="{8D08F40F-6FBA-40B6-8ADE-B07C64B8FCFE}" type="presParOf" srcId="{53AB02BE-FEFB-4738-B857-FE04DCFCBFFF}" destId="{610D5965-3E5F-4F25-A99A-C77B738F2D24}" srcOrd="2" destOrd="0" presId="urn:microsoft.com/office/officeart/2005/8/layout/funnel1"/>
    <dgm:cxn modelId="{36A6964A-665D-47A4-A7D8-EA748F23B721}" type="presParOf" srcId="{53AB02BE-FEFB-4738-B857-FE04DCFCBFFF}" destId="{41E63FFE-5CC2-41AF-96D4-4A866DFF1E44}" srcOrd="3" destOrd="0" presId="urn:microsoft.com/office/officeart/2005/8/layout/funnel1"/>
    <dgm:cxn modelId="{F772A108-8995-4416-8929-6F982540D8C3}" type="presParOf" srcId="{53AB02BE-FEFB-4738-B857-FE04DCFCBFFF}" destId="{F0F0656D-961B-4103-BF83-425818CCA68D}" srcOrd="4" destOrd="0" presId="urn:microsoft.com/office/officeart/2005/8/layout/funnel1"/>
    <dgm:cxn modelId="{57551A8A-982C-4EC6-BACE-FA5714909ED2}" type="presParOf" srcId="{53AB02BE-FEFB-4738-B857-FE04DCFCBFFF}" destId="{176B60DD-0CB7-4053-9EC5-5ED269F4888F}" srcOrd="5" destOrd="0" presId="urn:microsoft.com/office/officeart/2005/8/layout/funnel1"/>
    <dgm:cxn modelId="{8CC22565-931C-4057-9F58-AAF9D3ADA50F}" type="presParOf" srcId="{53AB02BE-FEFB-4738-B857-FE04DCFCBFFF}" destId="{CFA8B2EC-FFF8-458F-88D0-D7A6AD018BC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7397D-69C0-4083-9B1C-8EF0DBEE4974}" type="doc">
      <dgm:prSet loTypeId="urn:microsoft.com/office/officeart/2005/8/layout/equation1" loCatId="process" qsTypeId="urn:microsoft.com/office/officeart/2005/8/quickstyle/simple4" qsCatId="simple" csTypeId="urn:microsoft.com/office/officeart/2005/8/colors/accent1_2" csCatId="accent1" phldr="1"/>
      <dgm:spPr/>
    </dgm:pt>
    <dgm:pt modelId="{34180DB0-2905-4248-8A9A-DD0220AFEBEA}">
      <dgm:prSet phldrT="[Text]" custT="1"/>
      <dgm:spPr/>
      <dgm:t>
        <a:bodyPr/>
        <a:lstStyle/>
        <a:p>
          <a:r>
            <a:rPr lang="en-US" sz="2400" dirty="0" smtClean="0"/>
            <a:t>Wearable Physiology Monitor</a:t>
          </a:r>
          <a:endParaRPr lang="en-US" sz="2400" dirty="0"/>
        </a:p>
      </dgm:t>
    </dgm:pt>
    <dgm:pt modelId="{C1C7D8B3-F6AD-489F-9D01-E51DED2C7D05}" type="parTrans" cxnId="{F6ACADA9-6005-408A-A42C-5D5B77E97CA3}">
      <dgm:prSet/>
      <dgm:spPr/>
      <dgm:t>
        <a:bodyPr/>
        <a:lstStyle/>
        <a:p>
          <a:endParaRPr lang="en-US" sz="2400"/>
        </a:p>
      </dgm:t>
    </dgm:pt>
    <dgm:pt modelId="{099A8F42-B3CC-4FCE-A9BF-20FACA9A59D5}" type="sibTrans" cxnId="{F6ACADA9-6005-408A-A42C-5D5B77E97CA3}">
      <dgm:prSet custT="1"/>
      <dgm:spPr/>
      <dgm:t>
        <a:bodyPr/>
        <a:lstStyle/>
        <a:p>
          <a:endParaRPr lang="en-US" sz="2400"/>
        </a:p>
      </dgm:t>
    </dgm:pt>
    <dgm:pt modelId="{A68816D4-B07F-48A3-B341-CB4E9491E54B}">
      <dgm:prSet phldrT="[Text]" custT="1"/>
      <dgm:spPr/>
      <dgm:t>
        <a:bodyPr/>
        <a:lstStyle/>
        <a:p>
          <a:r>
            <a:rPr lang="en-US" sz="2400" dirty="0" smtClean="0"/>
            <a:t>Machine Learning (ML) Algorithm</a:t>
          </a:r>
          <a:endParaRPr lang="en-US" sz="2400" dirty="0"/>
        </a:p>
      </dgm:t>
    </dgm:pt>
    <dgm:pt modelId="{9F07C764-EDE4-4045-B05D-89AFBB5E1629}" type="parTrans" cxnId="{2F12C308-AE63-4DBF-9ED3-F73F85B93D66}">
      <dgm:prSet/>
      <dgm:spPr/>
      <dgm:t>
        <a:bodyPr/>
        <a:lstStyle/>
        <a:p>
          <a:endParaRPr lang="en-US" sz="2400"/>
        </a:p>
      </dgm:t>
    </dgm:pt>
    <dgm:pt modelId="{2AFA4BC4-33F3-4033-B5BF-0D6D719442DA}" type="sibTrans" cxnId="{2F12C308-AE63-4DBF-9ED3-F73F85B93D66}">
      <dgm:prSet custT="1"/>
      <dgm:spPr/>
      <dgm:t>
        <a:bodyPr/>
        <a:lstStyle/>
        <a:p>
          <a:endParaRPr lang="en-US" sz="2400"/>
        </a:p>
      </dgm:t>
    </dgm:pt>
    <dgm:pt modelId="{51C9BAC5-435A-4C00-B4D4-8E298CC67361}">
      <dgm:prSet phldrT="[Text]" custT="1"/>
      <dgm:spPr/>
      <dgm:t>
        <a:bodyPr/>
        <a:lstStyle/>
        <a:p>
          <a:r>
            <a:rPr lang="en-US" sz="2400" dirty="0" smtClean="0"/>
            <a:t>Real-time Fatigue Detection/ Prediction</a:t>
          </a:r>
          <a:endParaRPr lang="en-US" sz="2400" dirty="0"/>
        </a:p>
      </dgm:t>
    </dgm:pt>
    <dgm:pt modelId="{BF0F5FEF-A3D3-4754-93DC-2FF3F9D5F6AB}" type="parTrans" cxnId="{EFDB5D59-685C-4309-9E0B-B0D9F31DD919}">
      <dgm:prSet/>
      <dgm:spPr/>
      <dgm:t>
        <a:bodyPr/>
        <a:lstStyle/>
        <a:p>
          <a:endParaRPr lang="en-US" sz="2400"/>
        </a:p>
      </dgm:t>
    </dgm:pt>
    <dgm:pt modelId="{AC117037-B248-4480-9A7F-B98F21390B41}" type="sibTrans" cxnId="{EFDB5D59-685C-4309-9E0B-B0D9F31DD919}">
      <dgm:prSet/>
      <dgm:spPr/>
      <dgm:t>
        <a:bodyPr/>
        <a:lstStyle/>
        <a:p>
          <a:endParaRPr lang="en-US" sz="2400"/>
        </a:p>
      </dgm:t>
    </dgm:pt>
    <dgm:pt modelId="{56F95126-9F3B-4ABD-8CFD-BB3B685491B8}" type="pres">
      <dgm:prSet presAssocID="{00D7397D-69C0-4083-9B1C-8EF0DBEE4974}" presName="linearFlow" presStyleCnt="0">
        <dgm:presLayoutVars>
          <dgm:dir/>
          <dgm:resizeHandles val="exact"/>
        </dgm:presLayoutVars>
      </dgm:prSet>
      <dgm:spPr/>
    </dgm:pt>
    <dgm:pt modelId="{C70DCF1B-56D3-4A1A-A137-DC10AB1C1747}" type="pres">
      <dgm:prSet presAssocID="{34180DB0-2905-4248-8A9A-DD0220AFEBEA}" presName="node" presStyleLbl="node1" presStyleIdx="0" presStyleCnt="3">
        <dgm:presLayoutVars>
          <dgm:bulletEnabled val="1"/>
        </dgm:presLayoutVars>
      </dgm:prSet>
      <dgm:spPr/>
      <dgm:t>
        <a:bodyPr/>
        <a:lstStyle/>
        <a:p>
          <a:endParaRPr lang="en-US"/>
        </a:p>
      </dgm:t>
    </dgm:pt>
    <dgm:pt modelId="{95626823-4A4D-4108-8819-59BE25128BEB}" type="pres">
      <dgm:prSet presAssocID="{099A8F42-B3CC-4FCE-A9BF-20FACA9A59D5}" presName="spacerL" presStyleCnt="0"/>
      <dgm:spPr/>
    </dgm:pt>
    <dgm:pt modelId="{3D0E7EF5-B359-473C-9A1F-EFBA3993DD0A}" type="pres">
      <dgm:prSet presAssocID="{099A8F42-B3CC-4FCE-A9BF-20FACA9A59D5}" presName="sibTrans" presStyleLbl="sibTrans2D1" presStyleIdx="0" presStyleCnt="2"/>
      <dgm:spPr/>
      <dgm:t>
        <a:bodyPr/>
        <a:lstStyle/>
        <a:p>
          <a:endParaRPr lang="en-US"/>
        </a:p>
      </dgm:t>
    </dgm:pt>
    <dgm:pt modelId="{45A1E7B0-A84D-40D1-9F69-DDE567E6095C}" type="pres">
      <dgm:prSet presAssocID="{099A8F42-B3CC-4FCE-A9BF-20FACA9A59D5}" presName="spacerR" presStyleCnt="0"/>
      <dgm:spPr/>
    </dgm:pt>
    <dgm:pt modelId="{A513EE9B-9EFF-4D84-8F6D-623E64A90E40}" type="pres">
      <dgm:prSet presAssocID="{A68816D4-B07F-48A3-B341-CB4E9491E54B}" presName="node" presStyleLbl="node1" presStyleIdx="1" presStyleCnt="3">
        <dgm:presLayoutVars>
          <dgm:bulletEnabled val="1"/>
        </dgm:presLayoutVars>
      </dgm:prSet>
      <dgm:spPr/>
      <dgm:t>
        <a:bodyPr/>
        <a:lstStyle/>
        <a:p>
          <a:endParaRPr lang="en-US"/>
        </a:p>
      </dgm:t>
    </dgm:pt>
    <dgm:pt modelId="{0141C72C-46FF-45A7-B668-D7EE84448966}" type="pres">
      <dgm:prSet presAssocID="{2AFA4BC4-33F3-4033-B5BF-0D6D719442DA}" presName="spacerL" presStyleCnt="0"/>
      <dgm:spPr/>
    </dgm:pt>
    <dgm:pt modelId="{B2A3F7BA-7187-4E7D-BC91-B608FF7E8782}" type="pres">
      <dgm:prSet presAssocID="{2AFA4BC4-33F3-4033-B5BF-0D6D719442DA}" presName="sibTrans" presStyleLbl="sibTrans2D1" presStyleIdx="1" presStyleCnt="2"/>
      <dgm:spPr/>
      <dgm:t>
        <a:bodyPr/>
        <a:lstStyle/>
        <a:p>
          <a:endParaRPr lang="en-US"/>
        </a:p>
      </dgm:t>
    </dgm:pt>
    <dgm:pt modelId="{33D0FD09-2BFA-4587-88F7-529A550A287B}" type="pres">
      <dgm:prSet presAssocID="{2AFA4BC4-33F3-4033-B5BF-0D6D719442DA}" presName="spacerR" presStyleCnt="0"/>
      <dgm:spPr/>
    </dgm:pt>
    <dgm:pt modelId="{4C472F47-7429-4318-BBD6-DD331A2E3ADF}" type="pres">
      <dgm:prSet presAssocID="{51C9BAC5-435A-4C00-B4D4-8E298CC67361}" presName="node" presStyleLbl="node1" presStyleIdx="2" presStyleCnt="3">
        <dgm:presLayoutVars>
          <dgm:bulletEnabled val="1"/>
        </dgm:presLayoutVars>
      </dgm:prSet>
      <dgm:spPr/>
      <dgm:t>
        <a:bodyPr/>
        <a:lstStyle/>
        <a:p>
          <a:endParaRPr lang="en-US"/>
        </a:p>
      </dgm:t>
    </dgm:pt>
  </dgm:ptLst>
  <dgm:cxnLst>
    <dgm:cxn modelId="{24F68212-7D18-4663-AE05-1E2E74BA2E67}" type="presOf" srcId="{00D7397D-69C0-4083-9B1C-8EF0DBEE4974}" destId="{56F95126-9F3B-4ABD-8CFD-BB3B685491B8}" srcOrd="0" destOrd="0" presId="urn:microsoft.com/office/officeart/2005/8/layout/equation1"/>
    <dgm:cxn modelId="{9DAE73A7-C752-40F8-8766-DC8C897DDD5B}" type="presOf" srcId="{099A8F42-B3CC-4FCE-A9BF-20FACA9A59D5}" destId="{3D0E7EF5-B359-473C-9A1F-EFBA3993DD0A}" srcOrd="0" destOrd="0" presId="urn:microsoft.com/office/officeart/2005/8/layout/equation1"/>
    <dgm:cxn modelId="{25DF849A-29E2-4094-9069-C50A41EBAF4F}" type="presOf" srcId="{2AFA4BC4-33F3-4033-B5BF-0D6D719442DA}" destId="{B2A3F7BA-7187-4E7D-BC91-B608FF7E8782}" srcOrd="0" destOrd="0" presId="urn:microsoft.com/office/officeart/2005/8/layout/equation1"/>
    <dgm:cxn modelId="{64D5925B-57E7-4767-9FEF-3EA8F2D5A4C5}" type="presOf" srcId="{A68816D4-B07F-48A3-B341-CB4E9491E54B}" destId="{A513EE9B-9EFF-4D84-8F6D-623E64A90E40}" srcOrd="0" destOrd="0" presId="urn:microsoft.com/office/officeart/2005/8/layout/equation1"/>
    <dgm:cxn modelId="{2F12C308-AE63-4DBF-9ED3-F73F85B93D66}" srcId="{00D7397D-69C0-4083-9B1C-8EF0DBEE4974}" destId="{A68816D4-B07F-48A3-B341-CB4E9491E54B}" srcOrd="1" destOrd="0" parTransId="{9F07C764-EDE4-4045-B05D-89AFBB5E1629}" sibTransId="{2AFA4BC4-33F3-4033-B5BF-0D6D719442DA}"/>
    <dgm:cxn modelId="{EFDB5D59-685C-4309-9E0B-B0D9F31DD919}" srcId="{00D7397D-69C0-4083-9B1C-8EF0DBEE4974}" destId="{51C9BAC5-435A-4C00-B4D4-8E298CC67361}" srcOrd="2" destOrd="0" parTransId="{BF0F5FEF-A3D3-4754-93DC-2FF3F9D5F6AB}" sibTransId="{AC117037-B248-4480-9A7F-B98F21390B41}"/>
    <dgm:cxn modelId="{4B928746-7DA3-4C11-99D8-407809BBC7F5}" type="presOf" srcId="{51C9BAC5-435A-4C00-B4D4-8E298CC67361}" destId="{4C472F47-7429-4318-BBD6-DD331A2E3ADF}" srcOrd="0" destOrd="0" presId="urn:microsoft.com/office/officeart/2005/8/layout/equation1"/>
    <dgm:cxn modelId="{CF047A6C-531F-4D00-87FF-DA4E1C2C54F3}" type="presOf" srcId="{34180DB0-2905-4248-8A9A-DD0220AFEBEA}" destId="{C70DCF1B-56D3-4A1A-A137-DC10AB1C1747}" srcOrd="0" destOrd="0" presId="urn:microsoft.com/office/officeart/2005/8/layout/equation1"/>
    <dgm:cxn modelId="{F6ACADA9-6005-408A-A42C-5D5B77E97CA3}" srcId="{00D7397D-69C0-4083-9B1C-8EF0DBEE4974}" destId="{34180DB0-2905-4248-8A9A-DD0220AFEBEA}" srcOrd="0" destOrd="0" parTransId="{C1C7D8B3-F6AD-489F-9D01-E51DED2C7D05}" sibTransId="{099A8F42-B3CC-4FCE-A9BF-20FACA9A59D5}"/>
    <dgm:cxn modelId="{3DD6AFEC-8335-4F0D-861A-EC8E9785CCF7}" type="presParOf" srcId="{56F95126-9F3B-4ABD-8CFD-BB3B685491B8}" destId="{C70DCF1B-56D3-4A1A-A137-DC10AB1C1747}" srcOrd="0" destOrd="0" presId="urn:microsoft.com/office/officeart/2005/8/layout/equation1"/>
    <dgm:cxn modelId="{B3CC3BB6-798D-49C8-ACA4-98C34FDE6792}" type="presParOf" srcId="{56F95126-9F3B-4ABD-8CFD-BB3B685491B8}" destId="{95626823-4A4D-4108-8819-59BE25128BEB}" srcOrd="1" destOrd="0" presId="urn:microsoft.com/office/officeart/2005/8/layout/equation1"/>
    <dgm:cxn modelId="{5CFE61DF-0029-4264-8469-F205663E4D77}" type="presParOf" srcId="{56F95126-9F3B-4ABD-8CFD-BB3B685491B8}" destId="{3D0E7EF5-B359-473C-9A1F-EFBA3993DD0A}" srcOrd="2" destOrd="0" presId="urn:microsoft.com/office/officeart/2005/8/layout/equation1"/>
    <dgm:cxn modelId="{754F8970-BB1D-4136-B002-0C3C1E8C736B}" type="presParOf" srcId="{56F95126-9F3B-4ABD-8CFD-BB3B685491B8}" destId="{45A1E7B0-A84D-40D1-9F69-DDE567E6095C}" srcOrd="3" destOrd="0" presId="urn:microsoft.com/office/officeart/2005/8/layout/equation1"/>
    <dgm:cxn modelId="{39D05AA5-C821-49A1-BBA0-21CDE12C1493}" type="presParOf" srcId="{56F95126-9F3B-4ABD-8CFD-BB3B685491B8}" destId="{A513EE9B-9EFF-4D84-8F6D-623E64A90E40}" srcOrd="4" destOrd="0" presId="urn:microsoft.com/office/officeart/2005/8/layout/equation1"/>
    <dgm:cxn modelId="{B34AA856-B2C8-4446-92C2-1DA0B17B18AA}" type="presParOf" srcId="{56F95126-9F3B-4ABD-8CFD-BB3B685491B8}" destId="{0141C72C-46FF-45A7-B668-D7EE84448966}" srcOrd="5" destOrd="0" presId="urn:microsoft.com/office/officeart/2005/8/layout/equation1"/>
    <dgm:cxn modelId="{CF224921-FFFF-4420-B104-E31B7CE9B84B}" type="presParOf" srcId="{56F95126-9F3B-4ABD-8CFD-BB3B685491B8}" destId="{B2A3F7BA-7187-4E7D-BC91-B608FF7E8782}" srcOrd="6" destOrd="0" presId="urn:microsoft.com/office/officeart/2005/8/layout/equation1"/>
    <dgm:cxn modelId="{70E43704-0B5F-4A02-9EF2-8FBB07A4AD0F}" type="presParOf" srcId="{56F95126-9F3B-4ABD-8CFD-BB3B685491B8}" destId="{33D0FD09-2BFA-4587-88F7-529A550A287B}" srcOrd="7" destOrd="0" presId="urn:microsoft.com/office/officeart/2005/8/layout/equation1"/>
    <dgm:cxn modelId="{630A7700-3B1C-4248-B31B-BA9F95F6DC3A}" type="presParOf" srcId="{56F95126-9F3B-4ABD-8CFD-BB3B685491B8}" destId="{4C472F47-7429-4318-BBD6-DD331A2E3ADF}"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EC5F4E-B21E-48C7-AC1A-4E818383DBCC}"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AF6EE83B-AAAB-4E22-8B87-67E6830E3016}">
      <dgm:prSet phldrT="[Text]"/>
      <dgm:spPr/>
      <dgm:t>
        <a:bodyPr/>
        <a:lstStyle/>
        <a:p>
          <a:r>
            <a:rPr lang="en-US" dirty="0" smtClean="0"/>
            <a:t>Subjective</a:t>
          </a:r>
          <a:endParaRPr lang="en-US" dirty="0"/>
        </a:p>
      </dgm:t>
    </dgm:pt>
    <dgm:pt modelId="{F55B60C9-4638-41C2-8416-2B223FFEFBF8}" type="parTrans" cxnId="{C2EF5D65-2835-4E4D-8DB8-0B35B1A05DFC}">
      <dgm:prSet/>
      <dgm:spPr/>
      <dgm:t>
        <a:bodyPr/>
        <a:lstStyle/>
        <a:p>
          <a:endParaRPr lang="en-US"/>
        </a:p>
      </dgm:t>
    </dgm:pt>
    <dgm:pt modelId="{E5BE6CCA-5523-4320-88FF-BE0A5D7E7220}" type="sibTrans" cxnId="{C2EF5D65-2835-4E4D-8DB8-0B35B1A05DFC}">
      <dgm:prSet/>
      <dgm:spPr/>
      <dgm:t>
        <a:bodyPr/>
        <a:lstStyle/>
        <a:p>
          <a:endParaRPr lang="en-US"/>
        </a:p>
      </dgm:t>
    </dgm:pt>
    <dgm:pt modelId="{DE2ED947-E2F4-47EF-801A-CC0369323B09}">
      <dgm:prSet phldrT="[Text]"/>
      <dgm:spPr>
        <a:ln w="76200">
          <a:solidFill>
            <a:srgbClr val="FF0000"/>
          </a:solidFill>
        </a:ln>
      </dgm:spPr>
      <dgm:t>
        <a:bodyPr/>
        <a:lstStyle/>
        <a:p>
          <a:r>
            <a:rPr lang="en-US" dirty="0" smtClean="0"/>
            <a:t>Objective</a:t>
          </a:r>
          <a:endParaRPr lang="en-US" dirty="0"/>
        </a:p>
      </dgm:t>
    </dgm:pt>
    <dgm:pt modelId="{563C82FF-4ED0-42F0-90CB-A64EADB9F528}" type="parTrans" cxnId="{7F6F2603-8D7E-4170-B66C-5FD593007AA0}">
      <dgm:prSet/>
      <dgm:spPr/>
      <dgm:t>
        <a:bodyPr/>
        <a:lstStyle/>
        <a:p>
          <a:endParaRPr lang="en-US"/>
        </a:p>
      </dgm:t>
    </dgm:pt>
    <dgm:pt modelId="{FC306072-33D0-4648-BCB5-1AC3A8EA4465}" type="sibTrans" cxnId="{7F6F2603-8D7E-4170-B66C-5FD593007AA0}">
      <dgm:prSet/>
      <dgm:spPr/>
      <dgm:t>
        <a:bodyPr/>
        <a:lstStyle/>
        <a:p>
          <a:endParaRPr lang="en-US"/>
        </a:p>
      </dgm:t>
    </dgm:pt>
    <dgm:pt modelId="{3E1DA9DF-E907-496E-B231-6B2FBD20BAC1}">
      <dgm:prSet phldrT="[Text]"/>
      <dgm:spPr/>
      <dgm:t>
        <a:bodyPr/>
        <a:lstStyle/>
        <a:p>
          <a:r>
            <a:rPr lang="en-US" dirty="0" smtClean="0"/>
            <a:t>“Lack of mental energy perceived by the individual to interfere with usual and desired activities” –Multiple Sclerosis Council for Clinical Practice</a:t>
          </a:r>
          <a:r>
            <a:rPr lang="en-US" baseline="30000" dirty="0" smtClean="0"/>
            <a:t>1</a:t>
          </a:r>
          <a:endParaRPr lang="en-US" baseline="30000" dirty="0"/>
        </a:p>
      </dgm:t>
    </dgm:pt>
    <dgm:pt modelId="{9AA073D5-6A80-4452-9B2F-9405660F9C59}" type="parTrans" cxnId="{5A871055-80AB-497E-92A2-A13E65E98F85}">
      <dgm:prSet/>
      <dgm:spPr/>
      <dgm:t>
        <a:bodyPr/>
        <a:lstStyle/>
        <a:p>
          <a:endParaRPr lang="en-US"/>
        </a:p>
      </dgm:t>
    </dgm:pt>
    <dgm:pt modelId="{35DCD85B-8F59-4CBC-9914-2FF1ED7B169C}" type="sibTrans" cxnId="{5A871055-80AB-497E-92A2-A13E65E98F85}">
      <dgm:prSet/>
      <dgm:spPr/>
      <dgm:t>
        <a:bodyPr/>
        <a:lstStyle/>
        <a:p>
          <a:endParaRPr lang="en-US"/>
        </a:p>
      </dgm:t>
    </dgm:pt>
    <dgm:pt modelId="{4CBBE192-DA70-4764-933D-396CBCE88218}">
      <dgm:prSet phldrT="[Text]"/>
      <dgm:spPr>
        <a:ln w="76200">
          <a:solidFill>
            <a:srgbClr val="FF0000"/>
          </a:solidFill>
        </a:ln>
      </dgm:spPr>
      <dgm:t>
        <a:bodyPr/>
        <a:lstStyle/>
        <a:p>
          <a:r>
            <a:rPr lang="en-US" dirty="0" smtClean="0"/>
            <a:t>“Performance decrement over time” –DeLuca et al</a:t>
          </a:r>
          <a:r>
            <a:rPr lang="en-US" baseline="30000" dirty="0" smtClean="0"/>
            <a:t>2</a:t>
          </a:r>
          <a:endParaRPr lang="en-US" dirty="0"/>
        </a:p>
      </dgm:t>
    </dgm:pt>
    <dgm:pt modelId="{F45CAD74-F9DB-42AB-83D1-052FF7D986D6}" type="parTrans" cxnId="{17208F94-9A4C-4E30-8E1E-1E7B4FC86053}">
      <dgm:prSet/>
      <dgm:spPr/>
      <dgm:t>
        <a:bodyPr/>
        <a:lstStyle/>
        <a:p>
          <a:endParaRPr lang="en-US"/>
        </a:p>
      </dgm:t>
    </dgm:pt>
    <dgm:pt modelId="{5C72FC43-C8F8-42A7-A3EE-A9206BC85FD5}" type="sibTrans" cxnId="{17208F94-9A4C-4E30-8E1E-1E7B4FC86053}">
      <dgm:prSet/>
      <dgm:spPr/>
      <dgm:t>
        <a:bodyPr/>
        <a:lstStyle/>
        <a:p>
          <a:endParaRPr lang="en-US"/>
        </a:p>
      </dgm:t>
    </dgm:pt>
    <dgm:pt modelId="{15A52D1A-A9D6-49E7-996E-3FED0AC3C0A9}" type="pres">
      <dgm:prSet presAssocID="{7FEC5F4E-B21E-48C7-AC1A-4E818383DBCC}" presName="cycle" presStyleCnt="0">
        <dgm:presLayoutVars>
          <dgm:dir/>
          <dgm:resizeHandles val="exact"/>
        </dgm:presLayoutVars>
      </dgm:prSet>
      <dgm:spPr/>
      <dgm:t>
        <a:bodyPr/>
        <a:lstStyle/>
        <a:p>
          <a:endParaRPr lang="en-US"/>
        </a:p>
      </dgm:t>
    </dgm:pt>
    <dgm:pt modelId="{821AB17F-C21D-458E-A471-D4DAE82AB58B}" type="pres">
      <dgm:prSet presAssocID="{AF6EE83B-AAAB-4E22-8B87-67E6830E3016}" presName="arrow" presStyleLbl="node1" presStyleIdx="0" presStyleCnt="2" custScaleX="95864" custScaleY="100071" custRadScaleRad="100001" custRadScaleInc="128">
        <dgm:presLayoutVars>
          <dgm:bulletEnabled val="1"/>
        </dgm:presLayoutVars>
      </dgm:prSet>
      <dgm:spPr/>
      <dgm:t>
        <a:bodyPr/>
        <a:lstStyle/>
        <a:p>
          <a:endParaRPr lang="en-US"/>
        </a:p>
      </dgm:t>
    </dgm:pt>
    <dgm:pt modelId="{B4BED4BE-E077-4847-ACFF-53D27894C07C}" type="pres">
      <dgm:prSet presAssocID="{DE2ED947-E2F4-47EF-801A-CC0369323B09}" presName="arrow" presStyleLbl="node1" presStyleIdx="1" presStyleCnt="2" custScaleX="95864" custScaleY="100071">
        <dgm:presLayoutVars>
          <dgm:bulletEnabled val="1"/>
        </dgm:presLayoutVars>
      </dgm:prSet>
      <dgm:spPr/>
      <dgm:t>
        <a:bodyPr/>
        <a:lstStyle/>
        <a:p>
          <a:endParaRPr lang="en-US"/>
        </a:p>
      </dgm:t>
    </dgm:pt>
  </dgm:ptLst>
  <dgm:cxnLst>
    <dgm:cxn modelId="{C2EF5D65-2835-4E4D-8DB8-0B35B1A05DFC}" srcId="{7FEC5F4E-B21E-48C7-AC1A-4E818383DBCC}" destId="{AF6EE83B-AAAB-4E22-8B87-67E6830E3016}" srcOrd="0" destOrd="0" parTransId="{F55B60C9-4638-41C2-8416-2B223FFEFBF8}" sibTransId="{E5BE6CCA-5523-4320-88FF-BE0A5D7E7220}"/>
    <dgm:cxn modelId="{B7BBC746-0D6E-4381-B0B4-09AA377275F7}" type="presOf" srcId="{3E1DA9DF-E907-496E-B231-6B2FBD20BAC1}" destId="{821AB17F-C21D-458E-A471-D4DAE82AB58B}" srcOrd="0" destOrd="1" presId="urn:microsoft.com/office/officeart/2005/8/layout/arrow1"/>
    <dgm:cxn modelId="{5A871055-80AB-497E-92A2-A13E65E98F85}" srcId="{AF6EE83B-AAAB-4E22-8B87-67E6830E3016}" destId="{3E1DA9DF-E907-496E-B231-6B2FBD20BAC1}" srcOrd="0" destOrd="0" parTransId="{9AA073D5-6A80-4452-9B2F-9405660F9C59}" sibTransId="{35DCD85B-8F59-4CBC-9914-2FF1ED7B169C}"/>
    <dgm:cxn modelId="{2E93E278-A8B0-4B8A-994B-2C7304575537}" type="presOf" srcId="{AF6EE83B-AAAB-4E22-8B87-67E6830E3016}" destId="{821AB17F-C21D-458E-A471-D4DAE82AB58B}" srcOrd="0" destOrd="0" presId="urn:microsoft.com/office/officeart/2005/8/layout/arrow1"/>
    <dgm:cxn modelId="{98708235-0B77-4859-908D-5793BF983B6B}" type="presOf" srcId="{4CBBE192-DA70-4764-933D-396CBCE88218}" destId="{B4BED4BE-E077-4847-ACFF-53D27894C07C}" srcOrd="0" destOrd="1" presId="urn:microsoft.com/office/officeart/2005/8/layout/arrow1"/>
    <dgm:cxn modelId="{7F6F2603-8D7E-4170-B66C-5FD593007AA0}" srcId="{7FEC5F4E-B21E-48C7-AC1A-4E818383DBCC}" destId="{DE2ED947-E2F4-47EF-801A-CC0369323B09}" srcOrd="1" destOrd="0" parTransId="{563C82FF-4ED0-42F0-90CB-A64EADB9F528}" sibTransId="{FC306072-33D0-4648-BCB5-1AC3A8EA4465}"/>
    <dgm:cxn modelId="{71A13184-B7CA-43F6-8CE2-1B4A76FE8437}" type="presOf" srcId="{7FEC5F4E-B21E-48C7-AC1A-4E818383DBCC}" destId="{15A52D1A-A9D6-49E7-996E-3FED0AC3C0A9}" srcOrd="0" destOrd="0" presId="urn:microsoft.com/office/officeart/2005/8/layout/arrow1"/>
    <dgm:cxn modelId="{17208F94-9A4C-4E30-8E1E-1E7B4FC86053}" srcId="{DE2ED947-E2F4-47EF-801A-CC0369323B09}" destId="{4CBBE192-DA70-4764-933D-396CBCE88218}" srcOrd="0" destOrd="0" parTransId="{F45CAD74-F9DB-42AB-83D1-052FF7D986D6}" sibTransId="{5C72FC43-C8F8-42A7-A3EE-A9206BC85FD5}"/>
    <dgm:cxn modelId="{71C80733-04CF-48FE-8A4E-3C9BC614AD09}" type="presOf" srcId="{DE2ED947-E2F4-47EF-801A-CC0369323B09}" destId="{B4BED4BE-E077-4847-ACFF-53D27894C07C}" srcOrd="0" destOrd="0" presId="urn:microsoft.com/office/officeart/2005/8/layout/arrow1"/>
    <dgm:cxn modelId="{C37A653E-E1E3-48D9-A080-E6C6A736BB21}" type="presParOf" srcId="{15A52D1A-A9D6-49E7-996E-3FED0AC3C0A9}" destId="{821AB17F-C21D-458E-A471-D4DAE82AB58B}" srcOrd="0" destOrd="0" presId="urn:microsoft.com/office/officeart/2005/8/layout/arrow1"/>
    <dgm:cxn modelId="{B80DC357-D4D0-4B34-BA1A-D450A8903CE7}" type="presParOf" srcId="{15A52D1A-A9D6-49E7-996E-3FED0AC3C0A9}" destId="{B4BED4BE-E077-4847-ACFF-53D27894C07C}"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500BE5-A066-4946-844C-CD1CD75CE502}" type="doc">
      <dgm:prSet loTypeId="urn:microsoft.com/office/officeart/2005/8/layout/chevron1" loCatId="process" qsTypeId="urn:microsoft.com/office/officeart/2005/8/quickstyle/simple4" qsCatId="simple" csTypeId="urn:microsoft.com/office/officeart/2005/8/colors/accent1_2" csCatId="accent1" phldr="1"/>
      <dgm:spPr/>
    </dgm:pt>
    <dgm:pt modelId="{6EB506A6-EAB4-4290-B4E9-E4E8C75514D6}">
      <dgm:prSet phldrT="[Text]" custT="1"/>
      <dgm:spPr/>
      <dgm:t>
        <a:bodyPr lIns="0" tIns="0" rIns="0" bIns="0"/>
        <a:lstStyle/>
        <a:p>
          <a:r>
            <a:rPr lang="en-US" sz="2000" dirty="0" smtClean="0"/>
            <a:t>PNS Signal Input</a:t>
          </a:r>
          <a:endParaRPr lang="en-US" sz="2000" dirty="0"/>
        </a:p>
      </dgm:t>
    </dgm:pt>
    <dgm:pt modelId="{66E15824-CD6F-4AD4-99EA-FEEB8DB9C4A6}" type="parTrans" cxnId="{89C8841F-CCEE-426D-9329-C2A727F1E8F3}">
      <dgm:prSet/>
      <dgm:spPr/>
      <dgm:t>
        <a:bodyPr/>
        <a:lstStyle/>
        <a:p>
          <a:endParaRPr lang="en-US" sz="2000"/>
        </a:p>
      </dgm:t>
    </dgm:pt>
    <dgm:pt modelId="{552CA2B9-DC87-4172-85A9-087A23ADA97B}" type="sibTrans" cxnId="{89C8841F-CCEE-426D-9329-C2A727F1E8F3}">
      <dgm:prSet/>
      <dgm:spPr/>
      <dgm:t>
        <a:bodyPr/>
        <a:lstStyle/>
        <a:p>
          <a:endParaRPr lang="en-US" sz="2000"/>
        </a:p>
      </dgm:t>
    </dgm:pt>
    <dgm:pt modelId="{B8E8BD95-5B6D-42F4-80F4-E9F551F05881}">
      <dgm:prSet phldrT="[Text]" custT="1"/>
      <dgm:spPr/>
      <dgm:t>
        <a:bodyPr lIns="0" tIns="0" rIns="0" bIns="0"/>
        <a:lstStyle/>
        <a:p>
          <a:r>
            <a:rPr lang="en-US" sz="2000" dirty="0" smtClean="0"/>
            <a:t>Data Cleaning &amp; Labeling</a:t>
          </a:r>
          <a:endParaRPr lang="en-US" sz="2000" dirty="0"/>
        </a:p>
      </dgm:t>
    </dgm:pt>
    <dgm:pt modelId="{0CA4F6B0-D94C-4C14-9088-2FE89B77D8EF}" type="parTrans" cxnId="{B4B22649-2622-4D19-8ED2-A45E28334019}">
      <dgm:prSet/>
      <dgm:spPr/>
      <dgm:t>
        <a:bodyPr/>
        <a:lstStyle/>
        <a:p>
          <a:endParaRPr lang="en-US" sz="2000"/>
        </a:p>
      </dgm:t>
    </dgm:pt>
    <dgm:pt modelId="{CD28B246-218D-4861-9C7C-39A36F0F5930}" type="sibTrans" cxnId="{B4B22649-2622-4D19-8ED2-A45E28334019}">
      <dgm:prSet/>
      <dgm:spPr/>
      <dgm:t>
        <a:bodyPr/>
        <a:lstStyle/>
        <a:p>
          <a:endParaRPr lang="en-US" sz="2000"/>
        </a:p>
      </dgm:t>
    </dgm:pt>
    <dgm:pt modelId="{32445B03-175B-490A-B476-4E8990C5663B}">
      <dgm:prSet phldrT="[Text]" custT="1"/>
      <dgm:spPr/>
      <dgm:t>
        <a:bodyPr lIns="0" tIns="0" rIns="0" bIns="0"/>
        <a:lstStyle/>
        <a:p>
          <a:r>
            <a:rPr lang="en-US" sz="2000" dirty="0" smtClean="0"/>
            <a:t>CNN-based feature extraction</a:t>
          </a:r>
          <a:endParaRPr lang="en-US" sz="2000" dirty="0"/>
        </a:p>
      </dgm:t>
    </dgm:pt>
    <dgm:pt modelId="{A442B5E5-539D-4799-B747-CED28E08C725}" type="parTrans" cxnId="{05FE4033-9BA3-47EB-BA67-8E060E18CD54}">
      <dgm:prSet/>
      <dgm:spPr/>
      <dgm:t>
        <a:bodyPr/>
        <a:lstStyle/>
        <a:p>
          <a:endParaRPr lang="en-US" sz="2000"/>
        </a:p>
      </dgm:t>
    </dgm:pt>
    <dgm:pt modelId="{18358523-0D45-4AD4-9E64-0449BF1C2D9E}" type="sibTrans" cxnId="{05FE4033-9BA3-47EB-BA67-8E060E18CD54}">
      <dgm:prSet/>
      <dgm:spPr/>
      <dgm:t>
        <a:bodyPr/>
        <a:lstStyle/>
        <a:p>
          <a:endParaRPr lang="en-US" sz="2000"/>
        </a:p>
      </dgm:t>
    </dgm:pt>
    <dgm:pt modelId="{1B436680-0769-4491-B7B4-0E29895E1943}">
      <dgm:prSet phldrT="[Text]" custT="1"/>
      <dgm:spPr/>
      <dgm:t>
        <a:bodyPr lIns="0" tIns="0" rIns="0" bIns="0"/>
        <a:lstStyle/>
        <a:p>
          <a:r>
            <a:rPr lang="en-US" sz="2000" dirty="0" smtClean="0"/>
            <a:t>Model Results</a:t>
          </a:r>
          <a:endParaRPr lang="en-US" sz="2000" dirty="0"/>
        </a:p>
      </dgm:t>
    </dgm:pt>
    <dgm:pt modelId="{5E68DA8B-F0A0-4535-B979-41C31D33DC35}" type="parTrans" cxnId="{1E155467-1257-454A-AB31-923B635EC4C3}">
      <dgm:prSet/>
      <dgm:spPr/>
      <dgm:t>
        <a:bodyPr/>
        <a:lstStyle/>
        <a:p>
          <a:endParaRPr lang="en-US" sz="2000"/>
        </a:p>
      </dgm:t>
    </dgm:pt>
    <dgm:pt modelId="{E3AC4814-34A8-47CC-BDCB-50099D545C03}" type="sibTrans" cxnId="{1E155467-1257-454A-AB31-923B635EC4C3}">
      <dgm:prSet/>
      <dgm:spPr/>
      <dgm:t>
        <a:bodyPr/>
        <a:lstStyle/>
        <a:p>
          <a:endParaRPr lang="en-US" sz="2000"/>
        </a:p>
      </dgm:t>
    </dgm:pt>
    <dgm:pt modelId="{E5C4C530-D55C-4C97-9EDA-97D43E4B43E2}" type="pres">
      <dgm:prSet presAssocID="{A3500BE5-A066-4946-844C-CD1CD75CE502}" presName="Name0" presStyleCnt="0">
        <dgm:presLayoutVars>
          <dgm:dir/>
          <dgm:animLvl val="lvl"/>
          <dgm:resizeHandles val="exact"/>
        </dgm:presLayoutVars>
      </dgm:prSet>
      <dgm:spPr/>
    </dgm:pt>
    <dgm:pt modelId="{B1966E4D-BE0C-46EA-A014-E81861920E77}" type="pres">
      <dgm:prSet presAssocID="{6EB506A6-EAB4-4290-B4E9-E4E8C75514D6}" presName="parTxOnly" presStyleLbl="node1" presStyleIdx="0" presStyleCnt="4" custScaleX="100036" custScaleY="110183" custLinFactX="7805" custLinFactNeighborX="100000">
        <dgm:presLayoutVars>
          <dgm:chMax val="0"/>
          <dgm:chPref val="0"/>
          <dgm:bulletEnabled val="1"/>
        </dgm:presLayoutVars>
      </dgm:prSet>
      <dgm:spPr/>
      <dgm:t>
        <a:bodyPr/>
        <a:lstStyle/>
        <a:p>
          <a:endParaRPr lang="en-US"/>
        </a:p>
      </dgm:t>
    </dgm:pt>
    <dgm:pt modelId="{C5099ED8-97B7-49AE-A3ED-5853B4A7A1A2}" type="pres">
      <dgm:prSet presAssocID="{552CA2B9-DC87-4172-85A9-087A23ADA97B}" presName="parTxOnlySpace" presStyleCnt="0"/>
      <dgm:spPr/>
    </dgm:pt>
    <dgm:pt modelId="{48CF7C7F-34D3-481E-B92B-AA4D143A6111}" type="pres">
      <dgm:prSet presAssocID="{B8E8BD95-5B6D-42F4-80F4-E9F551F05881}" presName="parTxOnly" presStyleLbl="node1" presStyleIdx="1" presStyleCnt="4" custScaleX="89918" custScaleY="110183" custLinFactX="1869" custLinFactNeighborX="100000">
        <dgm:presLayoutVars>
          <dgm:chMax val="0"/>
          <dgm:chPref val="0"/>
          <dgm:bulletEnabled val="1"/>
        </dgm:presLayoutVars>
      </dgm:prSet>
      <dgm:spPr/>
      <dgm:t>
        <a:bodyPr/>
        <a:lstStyle/>
        <a:p>
          <a:endParaRPr lang="en-US"/>
        </a:p>
      </dgm:t>
    </dgm:pt>
    <dgm:pt modelId="{F901F0CA-C306-4B6F-81C6-919372CDC9C9}" type="pres">
      <dgm:prSet presAssocID="{CD28B246-218D-4861-9C7C-39A36F0F5930}" presName="parTxOnlySpace" presStyleCnt="0"/>
      <dgm:spPr/>
    </dgm:pt>
    <dgm:pt modelId="{CDF008CD-2721-4073-AD8E-CC2CD4F4B210}" type="pres">
      <dgm:prSet presAssocID="{32445B03-175B-490A-B476-4E8990C5663B}" presName="parTxOnly" presStyleLbl="node1" presStyleIdx="2" presStyleCnt="4" custScaleX="160110" custScaleY="110183" custLinFactNeighborX="59340">
        <dgm:presLayoutVars>
          <dgm:chMax val="0"/>
          <dgm:chPref val="0"/>
          <dgm:bulletEnabled val="1"/>
        </dgm:presLayoutVars>
      </dgm:prSet>
      <dgm:spPr/>
      <dgm:t>
        <a:bodyPr/>
        <a:lstStyle/>
        <a:p>
          <a:endParaRPr lang="en-US"/>
        </a:p>
      </dgm:t>
    </dgm:pt>
    <dgm:pt modelId="{63444E1B-6061-4F90-B817-57451DC5CCAD}" type="pres">
      <dgm:prSet presAssocID="{18358523-0D45-4AD4-9E64-0449BF1C2D9E}" presName="parTxOnlySpace" presStyleCnt="0"/>
      <dgm:spPr/>
    </dgm:pt>
    <dgm:pt modelId="{6DD0D679-67D6-4620-A022-D7CB6EFEA218}" type="pres">
      <dgm:prSet presAssocID="{1B436680-0769-4491-B7B4-0E29895E1943}" presName="parTxOnly" presStyleLbl="node1" presStyleIdx="3" presStyleCnt="4" custScaleX="77072" custScaleY="110183">
        <dgm:presLayoutVars>
          <dgm:chMax val="0"/>
          <dgm:chPref val="0"/>
          <dgm:bulletEnabled val="1"/>
        </dgm:presLayoutVars>
      </dgm:prSet>
      <dgm:spPr/>
      <dgm:t>
        <a:bodyPr/>
        <a:lstStyle/>
        <a:p>
          <a:endParaRPr lang="en-US"/>
        </a:p>
      </dgm:t>
    </dgm:pt>
  </dgm:ptLst>
  <dgm:cxnLst>
    <dgm:cxn modelId="{05FE4033-9BA3-47EB-BA67-8E060E18CD54}" srcId="{A3500BE5-A066-4946-844C-CD1CD75CE502}" destId="{32445B03-175B-490A-B476-4E8990C5663B}" srcOrd="2" destOrd="0" parTransId="{A442B5E5-539D-4799-B747-CED28E08C725}" sibTransId="{18358523-0D45-4AD4-9E64-0449BF1C2D9E}"/>
    <dgm:cxn modelId="{89C8841F-CCEE-426D-9329-C2A727F1E8F3}" srcId="{A3500BE5-A066-4946-844C-CD1CD75CE502}" destId="{6EB506A6-EAB4-4290-B4E9-E4E8C75514D6}" srcOrd="0" destOrd="0" parTransId="{66E15824-CD6F-4AD4-99EA-FEEB8DB9C4A6}" sibTransId="{552CA2B9-DC87-4172-85A9-087A23ADA97B}"/>
    <dgm:cxn modelId="{B2226019-09A6-41F0-87A9-1763DCC12760}" type="presOf" srcId="{B8E8BD95-5B6D-42F4-80F4-E9F551F05881}" destId="{48CF7C7F-34D3-481E-B92B-AA4D143A6111}" srcOrd="0" destOrd="0" presId="urn:microsoft.com/office/officeart/2005/8/layout/chevron1"/>
    <dgm:cxn modelId="{3724E20B-4FE4-4021-A938-67BFB76D7DBE}" type="presOf" srcId="{1B436680-0769-4491-B7B4-0E29895E1943}" destId="{6DD0D679-67D6-4620-A022-D7CB6EFEA218}" srcOrd="0" destOrd="0" presId="urn:microsoft.com/office/officeart/2005/8/layout/chevron1"/>
    <dgm:cxn modelId="{B4B22649-2622-4D19-8ED2-A45E28334019}" srcId="{A3500BE5-A066-4946-844C-CD1CD75CE502}" destId="{B8E8BD95-5B6D-42F4-80F4-E9F551F05881}" srcOrd="1" destOrd="0" parTransId="{0CA4F6B0-D94C-4C14-9088-2FE89B77D8EF}" sibTransId="{CD28B246-218D-4861-9C7C-39A36F0F5930}"/>
    <dgm:cxn modelId="{AD5D5E0B-9A9D-49E8-BE88-AA1B265A925B}" type="presOf" srcId="{6EB506A6-EAB4-4290-B4E9-E4E8C75514D6}" destId="{B1966E4D-BE0C-46EA-A014-E81861920E77}" srcOrd="0" destOrd="0" presId="urn:microsoft.com/office/officeart/2005/8/layout/chevron1"/>
    <dgm:cxn modelId="{811FF2E2-876C-4401-853D-F2B0C7929EF6}" type="presOf" srcId="{A3500BE5-A066-4946-844C-CD1CD75CE502}" destId="{E5C4C530-D55C-4C97-9EDA-97D43E4B43E2}" srcOrd="0" destOrd="0" presId="urn:microsoft.com/office/officeart/2005/8/layout/chevron1"/>
    <dgm:cxn modelId="{1E155467-1257-454A-AB31-923B635EC4C3}" srcId="{A3500BE5-A066-4946-844C-CD1CD75CE502}" destId="{1B436680-0769-4491-B7B4-0E29895E1943}" srcOrd="3" destOrd="0" parTransId="{5E68DA8B-F0A0-4535-B979-41C31D33DC35}" sibTransId="{E3AC4814-34A8-47CC-BDCB-50099D545C03}"/>
    <dgm:cxn modelId="{499C4078-7B51-43F5-9BCA-1B6C7A011729}" type="presOf" srcId="{32445B03-175B-490A-B476-4E8990C5663B}" destId="{CDF008CD-2721-4073-AD8E-CC2CD4F4B210}" srcOrd="0" destOrd="0" presId="urn:microsoft.com/office/officeart/2005/8/layout/chevron1"/>
    <dgm:cxn modelId="{E6B113BF-60B7-403D-A639-17F600BBAD99}" type="presParOf" srcId="{E5C4C530-D55C-4C97-9EDA-97D43E4B43E2}" destId="{B1966E4D-BE0C-46EA-A014-E81861920E77}" srcOrd="0" destOrd="0" presId="urn:microsoft.com/office/officeart/2005/8/layout/chevron1"/>
    <dgm:cxn modelId="{5E5BFC6E-49EC-4500-822C-25A538147335}" type="presParOf" srcId="{E5C4C530-D55C-4C97-9EDA-97D43E4B43E2}" destId="{C5099ED8-97B7-49AE-A3ED-5853B4A7A1A2}" srcOrd="1" destOrd="0" presId="urn:microsoft.com/office/officeart/2005/8/layout/chevron1"/>
    <dgm:cxn modelId="{536C5730-E555-4A93-A8BD-DAF089CAD5BE}" type="presParOf" srcId="{E5C4C530-D55C-4C97-9EDA-97D43E4B43E2}" destId="{48CF7C7F-34D3-481E-B92B-AA4D143A6111}" srcOrd="2" destOrd="0" presId="urn:microsoft.com/office/officeart/2005/8/layout/chevron1"/>
    <dgm:cxn modelId="{E180C31A-BF51-433A-B944-837A35559077}" type="presParOf" srcId="{E5C4C530-D55C-4C97-9EDA-97D43E4B43E2}" destId="{F901F0CA-C306-4B6F-81C6-919372CDC9C9}" srcOrd="3" destOrd="0" presId="urn:microsoft.com/office/officeart/2005/8/layout/chevron1"/>
    <dgm:cxn modelId="{0097585F-60F5-4B0A-86E2-FF23154B4C20}" type="presParOf" srcId="{E5C4C530-D55C-4C97-9EDA-97D43E4B43E2}" destId="{CDF008CD-2721-4073-AD8E-CC2CD4F4B210}" srcOrd="4" destOrd="0" presId="urn:microsoft.com/office/officeart/2005/8/layout/chevron1"/>
    <dgm:cxn modelId="{D121FE1E-F8F0-4F4D-9B5F-AAD4350E6D38}" type="presParOf" srcId="{E5C4C530-D55C-4C97-9EDA-97D43E4B43E2}" destId="{63444E1B-6061-4F90-B817-57451DC5CCAD}" srcOrd="5" destOrd="0" presId="urn:microsoft.com/office/officeart/2005/8/layout/chevron1"/>
    <dgm:cxn modelId="{3B5F2062-A734-479C-AAF0-A244A6942BBC}" type="presParOf" srcId="{E5C4C530-D55C-4C97-9EDA-97D43E4B43E2}" destId="{6DD0D679-67D6-4620-A022-D7CB6EFEA218}" srcOrd="6"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CAFF2-BE66-44AE-8EFC-EBEB55D88466}">
      <dsp:nvSpPr>
        <dsp:cNvPr id="0" name=""/>
        <dsp:cNvSpPr/>
      </dsp:nvSpPr>
      <dsp:spPr>
        <a:xfrm>
          <a:off x="1106682" y="275452"/>
          <a:ext cx="5676674" cy="148778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DF2F9-8944-4295-81C4-238A2E8F1A88}">
      <dsp:nvSpPr>
        <dsp:cNvPr id="0" name=""/>
        <dsp:cNvSpPr/>
      </dsp:nvSpPr>
      <dsp:spPr>
        <a:xfrm>
          <a:off x="3536542" y="3869370"/>
          <a:ext cx="830237" cy="531351"/>
        </a:xfrm>
        <a:prstGeom prst="down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610D5965-3E5F-4F25-A99A-C77B738F2D24}">
      <dsp:nvSpPr>
        <dsp:cNvPr id="0" name=""/>
        <dsp:cNvSpPr/>
      </dsp:nvSpPr>
      <dsp:spPr>
        <a:xfrm>
          <a:off x="441551" y="4423453"/>
          <a:ext cx="7020219" cy="875933"/>
        </a:xfrm>
        <a:prstGeom prst="rect">
          <a:avLst/>
        </a:prstGeom>
        <a:noFill/>
        <a:ln w="38100">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b="1" kern="1200" dirty="0" smtClean="0"/>
            <a:t>Need a fast, quantitative, real-time method to detect and predict cognitive fatigue</a:t>
          </a:r>
          <a:endParaRPr lang="en-US" sz="2800" b="1" kern="1200" dirty="0"/>
        </a:p>
      </dsp:txBody>
      <dsp:txXfrm>
        <a:off x="441551" y="4423453"/>
        <a:ext cx="7020219" cy="875933"/>
      </dsp:txXfrm>
    </dsp:sp>
    <dsp:sp modelId="{41E63FFE-5CC2-41AF-96D4-4A866DFF1E44}">
      <dsp:nvSpPr>
        <dsp:cNvPr id="0" name=""/>
        <dsp:cNvSpPr/>
      </dsp:nvSpPr>
      <dsp:spPr>
        <a:xfrm>
          <a:off x="3284787" y="2097394"/>
          <a:ext cx="1645916" cy="16459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Non-real-time task analysis</a:t>
          </a:r>
          <a:endParaRPr lang="en-US" sz="2400" kern="1200" dirty="0"/>
        </a:p>
      </dsp:txBody>
      <dsp:txXfrm>
        <a:off x="3525826" y="2338433"/>
        <a:ext cx="1163838" cy="1163838"/>
      </dsp:txXfrm>
    </dsp:sp>
    <dsp:sp modelId="{F0F0656D-961B-4103-BF83-425818CCA68D}">
      <dsp:nvSpPr>
        <dsp:cNvPr id="0" name=""/>
        <dsp:cNvSpPr/>
      </dsp:nvSpPr>
      <dsp:spPr>
        <a:xfrm>
          <a:off x="1887998" y="678297"/>
          <a:ext cx="1828804" cy="182880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smtClean="0"/>
            <a:t>Unreliable </a:t>
          </a:r>
          <a:r>
            <a:rPr lang="en-US" sz="2400" kern="1200" dirty="0" smtClean="0"/>
            <a:t>self-reports</a:t>
          </a:r>
          <a:endParaRPr lang="en-US" sz="2400" kern="1200" dirty="0"/>
        </a:p>
      </dsp:txBody>
      <dsp:txXfrm>
        <a:off x="2155820" y="946119"/>
        <a:ext cx="1293160" cy="1293160"/>
      </dsp:txXfrm>
    </dsp:sp>
    <dsp:sp modelId="{176B60DD-0CB7-4053-9EC5-5ED269F4888F}">
      <dsp:nvSpPr>
        <dsp:cNvPr id="0" name=""/>
        <dsp:cNvSpPr/>
      </dsp:nvSpPr>
      <dsp:spPr>
        <a:xfrm>
          <a:off x="4169804" y="353375"/>
          <a:ext cx="2011677" cy="20116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Time consuming data collection</a:t>
          </a:r>
          <a:endParaRPr lang="en-US" sz="2400" kern="1200" dirty="0"/>
        </a:p>
      </dsp:txBody>
      <dsp:txXfrm>
        <a:off x="4464407" y="647978"/>
        <a:ext cx="1422471" cy="1422471"/>
      </dsp:txXfrm>
    </dsp:sp>
    <dsp:sp modelId="{CFA8B2EC-FFF8-458F-88D0-D7A6AD018BC1}">
      <dsp:nvSpPr>
        <dsp:cNvPr id="0" name=""/>
        <dsp:cNvSpPr/>
      </dsp:nvSpPr>
      <dsp:spPr>
        <a:xfrm>
          <a:off x="913488" y="92755"/>
          <a:ext cx="6076346" cy="3719462"/>
        </a:xfrm>
        <a:prstGeom prst="funnel">
          <a:avLst/>
        </a:prstGeom>
        <a:solidFill>
          <a:schemeClr val="lt1">
            <a:hueOff val="0"/>
            <a:satOff val="0"/>
            <a:lumOff val="0"/>
            <a:alpha val="25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DCF1B-56D3-4A1A-A137-DC10AB1C1747}">
      <dsp:nvSpPr>
        <dsp:cNvPr id="0" name=""/>
        <dsp:cNvSpPr/>
      </dsp:nvSpPr>
      <dsp:spPr>
        <a:xfrm>
          <a:off x="1492" y="213246"/>
          <a:ext cx="1978020" cy="19780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Wearable Physiology Monitor</a:t>
          </a:r>
          <a:endParaRPr lang="en-US" sz="2400" kern="1200" dirty="0"/>
        </a:p>
      </dsp:txBody>
      <dsp:txXfrm>
        <a:off x="291166" y="502920"/>
        <a:ext cx="1398672" cy="1398672"/>
      </dsp:txXfrm>
    </dsp:sp>
    <dsp:sp modelId="{3D0E7EF5-B359-473C-9A1F-EFBA3993DD0A}">
      <dsp:nvSpPr>
        <dsp:cNvPr id="0" name=""/>
        <dsp:cNvSpPr/>
      </dsp:nvSpPr>
      <dsp:spPr>
        <a:xfrm>
          <a:off x="2140127" y="628630"/>
          <a:ext cx="1147251" cy="1147251"/>
        </a:xfrm>
        <a:prstGeom prst="mathPlus">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2292195" y="1067339"/>
        <a:ext cx="843115" cy="269833"/>
      </dsp:txXfrm>
    </dsp:sp>
    <dsp:sp modelId="{A513EE9B-9EFF-4D84-8F6D-623E64A90E40}">
      <dsp:nvSpPr>
        <dsp:cNvPr id="0" name=""/>
        <dsp:cNvSpPr/>
      </dsp:nvSpPr>
      <dsp:spPr>
        <a:xfrm>
          <a:off x="3447994" y="213246"/>
          <a:ext cx="1978020" cy="19780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Machine Learning (ML) Algorithm</a:t>
          </a:r>
          <a:endParaRPr lang="en-US" sz="2400" kern="1200" dirty="0"/>
        </a:p>
      </dsp:txBody>
      <dsp:txXfrm>
        <a:off x="3737668" y="502920"/>
        <a:ext cx="1398672" cy="1398672"/>
      </dsp:txXfrm>
    </dsp:sp>
    <dsp:sp modelId="{B2A3F7BA-7187-4E7D-BC91-B608FF7E8782}">
      <dsp:nvSpPr>
        <dsp:cNvPr id="0" name=""/>
        <dsp:cNvSpPr/>
      </dsp:nvSpPr>
      <dsp:spPr>
        <a:xfrm>
          <a:off x="5586630" y="628630"/>
          <a:ext cx="1147251" cy="1147251"/>
        </a:xfrm>
        <a:prstGeom prst="mathEqual">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5738698" y="864964"/>
        <a:ext cx="843115" cy="674583"/>
      </dsp:txXfrm>
    </dsp:sp>
    <dsp:sp modelId="{4C472F47-7429-4318-BBD6-DD331A2E3ADF}">
      <dsp:nvSpPr>
        <dsp:cNvPr id="0" name=""/>
        <dsp:cNvSpPr/>
      </dsp:nvSpPr>
      <dsp:spPr>
        <a:xfrm>
          <a:off x="6894497" y="213246"/>
          <a:ext cx="1978020" cy="19780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Real-time Fatigue Detection/ Prediction</a:t>
          </a:r>
          <a:endParaRPr lang="en-US" sz="2400" kern="1200" dirty="0"/>
        </a:p>
      </dsp:txBody>
      <dsp:txXfrm>
        <a:off x="7184171" y="502920"/>
        <a:ext cx="1398672" cy="1398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AB17F-C21D-458E-A471-D4DAE82AB58B}">
      <dsp:nvSpPr>
        <dsp:cNvPr id="0" name=""/>
        <dsp:cNvSpPr/>
      </dsp:nvSpPr>
      <dsp:spPr>
        <a:xfrm rot="16200000">
          <a:off x="90544" y="-8095"/>
          <a:ext cx="4071714" cy="4250401"/>
        </a:xfrm>
        <a:prstGeom prst="up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en-US" sz="2300" kern="1200" dirty="0" smtClean="0"/>
            <a:t>Subjective</a:t>
          </a:r>
          <a:endParaRPr lang="en-US" sz="2300" kern="1200" dirty="0"/>
        </a:p>
        <a:p>
          <a:pPr marL="171450" lvl="1" indent="-171450" algn="l" defTabSz="800100">
            <a:lnSpc>
              <a:spcPct val="90000"/>
            </a:lnSpc>
            <a:spcBef>
              <a:spcPct val="0"/>
            </a:spcBef>
            <a:spcAft>
              <a:spcPct val="15000"/>
            </a:spcAft>
            <a:buChar char="••"/>
          </a:pPr>
          <a:r>
            <a:rPr lang="en-US" sz="1800" kern="1200" dirty="0" smtClean="0"/>
            <a:t>“Lack of mental energy perceived by the individual to interfere with usual and desired activities” –Multiple Sclerosis Council for Clinical Practice</a:t>
          </a:r>
          <a:r>
            <a:rPr lang="en-US" sz="1800" kern="1200" baseline="30000" dirty="0" smtClean="0"/>
            <a:t>1</a:t>
          </a:r>
          <a:endParaRPr lang="en-US" sz="1800" kern="1200" baseline="30000" dirty="0"/>
        </a:p>
      </dsp:txBody>
      <dsp:txXfrm rot="5400000">
        <a:off x="713751" y="1099177"/>
        <a:ext cx="3537851" cy="2035857"/>
      </dsp:txXfrm>
    </dsp:sp>
    <dsp:sp modelId="{B4BED4BE-E077-4847-ACFF-53D27894C07C}">
      <dsp:nvSpPr>
        <dsp:cNvPr id="0" name=""/>
        <dsp:cNvSpPr/>
      </dsp:nvSpPr>
      <dsp:spPr>
        <a:xfrm rot="5400000">
          <a:off x="5262055" y="2302"/>
          <a:ext cx="4071714" cy="4250401"/>
        </a:xfrm>
        <a:prstGeom prst="upArrow">
          <a:avLst>
            <a:gd name="adj1" fmla="val 50000"/>
            <a:gd name="adj2" fmla="val 35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76200">
          <a:solidFill>
            <a:srgbClr val="FF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t" anchorCtr="0">
          <a:noAutofit/>
        </a:bodyPr>
        <a:lstStyle/>
        <a:p>
          <a:pPr lvl="0" algn="l" defTabSz="1022350">
            <a:lnSpc>
              <a:spcPct val="90000"/>
            </a:lnSpc>
            <a:spcBef>
              <a:spcPct val="0"/>
            </a:spcBef>
            <a:spcAft>
              <a:spcPct val="35000"/>
            </a:spcAft>
          </a:pPr>
          <a:r>
            <a:rPr lang="en-US" sz="2300" kern="1200" dirty="0" smtClean="0"/>
            <a:t>Objective</a:t>
          </a:r>
          <a:endParaRPr lang="en-US" sz="2300" kern="1200" dirty="0"/>
        </a:p>
        <a:p>
          <a:pPr marL="171450" lvl="1" indent="-171450" algn="l" defTabSz="800100">
            <a:lnSpc>
              <a:spcPct val="90000"/>
            </a:lnSpc>
            <a:spcBef>
              <a:spcPct val="0"/>
            </a:spcBef>
            <a:spcAft>
              <a:spcPct val="15000"/>
            </a:spcAft>
            <a:buChar char="••"/>
          </a:pPr>
          <a:r>
            <a:rPr lang="en-US" sz="1800" kern="1200" dirty="0" smtClean="0"/>
            <a:t>“Performance decrement over time” –DeLuca et al</a:t>
          </a:r>
          <a:r>
            <a:rPr lang="en-US" sz="1800" kern="1200" baseline="30000" dirty="0" smtClean="0"/>
            <a:t>2</a:t>
          </a:r>
          <a:endParaRPr lang="en-US" sz="1800" kern="1200" dirty="0"/>
        </a:p>
      </dsp:txBody>
      <dsp:txXfrm rot="-5400000">
        <a:off x="5172712" y="1109575"/>
        <a:ext cx="3537851" cy="2035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66E4D-BE0C-46EA-A014-E81861920E77}">
      <dsp:nvSpPr>
        <dsp:cNvPr id="0" name=""/>
        <dsp:cNvSpPr/>
      </dsp:nvSpPr>
      <dsp:spPr>
        <a:xfrm>
          <a:off x="524068" y="90622"/>
          <a:ext cx="2900944" cy="127807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PNS Signal Input</a:t>
          </a:r>
          <a:endParaRPr lang="en-US" sz="2000" kern="1200" dirty="0"/>
        </a:p>
      </dsp:txBody>
      <dsp:txXfrm>
        <a:off x="1163108" y="90622"/>
        <a:ext cx="1622865" cy="1278079"/>
      </dsp:txXfrm>
    </dsp:sp>
    <dsp:sp modelId="{48CF7C7F-34D3-481E-B92B-AA4D143A6111}">
      <dsp:nvSpPr>
        <dsp:cNvPr id="0" name=""/>
        <dsp:cNvSpPr/>
      </dsp:nvSpPr>
      <dsp:spPr>
        <a:xfrm>
          <a:off x="2962885" y="90622"/>
          <a:ext cx="2607532" cy="127807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Data Cleaning &amp; Labeling</a:t>
          </a:r>
          <a:endParaRPr lang="en-US" sz="2000" kern="1200" dirty="0"/>
        </a:p>
      </dsp:txBody>
      <dsp:txXfrm>
        <a:off x="3601925" y="90622"/>
        <a:ext cx="1329453" cy="1278079"/>
      </dsp:txXfrm>
    </dsp:sp>
    <dsp:sp modelId="{CDF008CD-2721-4073-AD8E-CC2CD4F4B210}">
      <dsp:nvSpPr>
        <dsp:cNvPr id="0" name=""/>
        <dsp:cNvSpPr/>
      </dsp:nvSpPr>
      <dsp:spPr>
        <a:xfrm>
          <a:off x="5108318" y="90622"/>
          <a:ext cx="4643030" cy="127807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CNN-based feature extraction</a:t>
          </a:r>
          <a:endParaRPr lang="en-US" sz="2000" kern="1200" dirty="0"/>
        </a:p>
      </dsp:txBody>
      <dsp:txXfrm>
        <a:off x="5747358" y="90622"/>
        <a:ext cx="3364951" cy="1278079"/>
      </dsp:txXfrm>
    </dsp:sp>
    <dsp:sp modelId="{6DD0D679-67D6-4620-A022-D7CB6EFEA218}">
      <dsp:nvSpPr>
        <dsp:cNvPr id="0" name=""/>
        <dsp:cNvSpPr/>
      </dsp:nvSpPr>
      <dsp:spPr>
        <a:xfrm>
          <a:off x="9289279" y="90622"/>
          <a:ext cx="2235011" cy="1278079"/>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Model Results</a:t>
          </a:r>
          <a:endParaRPr lang="en-US" sz="2000" kern="1200" dirty="0"/>
        </a:p>
      </dsp:txBody>
      <dsp:txXfrm>
        <a:off x="9928319" y="90622"/>
        <a:ext cx="956932" cy="127807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7ADEE-D132-42A2-99D1-8FD0D2A52EDE}"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A012A-D0BC-4E90-8E15-5F8FA67B4E76}" type="slidenum">
              <a:rPr lang="en-US" smtClean="0"/>
              <a:t>‹#›</a:t>
            </a:fld>
            <a:endParaRPr lang="en-US"/>
          </a:p>
        </p:txBody>
      </p:sp>
    </p:spTree>
    <p:extLst>
      <p:ext uri="{BB962C8B-B14F-4D97-AF65-F5344CB8AC3E}">
        <p14:creationId xmlns:p14="http://schemas.microsoft.com/office/powerpoint/2010/main" val="92421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BA012A-D0BC-4E90-8E15-5F8FA67B4E76}" type="slidenum">
              <a:rPr lang="en-US" smtClean="0"/>
              <a:t>1</a:t>
            </a:fld>
            <a:endParaRPr lang="en-US"/>
          </a:p>
        </p:txBody>
      </p:sp>
    </p:spTree>
    <p:extLst>
      <p:ext uri="{BB962C8B-B14F-4D97-AF65-F5344CB8AC3E}">
        <p14:creationId xmlns:p14="http://schemas.microsoft.com/office/powerpoint/2010/main" val="611039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93% right handed – E4 data collection has shown</a:t>
            </a:r>
            <a:r>
              <a:rPr lang="en-US" baseline="0" dirty="0" smtClean="0"/>
              <a:t> differences depending on which hand it is worn on. </a:t>
            </a:r>
          </a:p>
          <a:p>
            <a:r>
              <a:rPr lang="en-US" baseline="0" dirty="0" smtClean="0"/>
              <a:t>Additional data was collected from active-duty participants from Aegis Training and Readiness Center at Dahlgren, however that data set has not yet been analyzed.</a:t>
            </a:r>
          </a:p>
        </p:txBody>
      </p:sp>
      <p:sp>
        <p:nvSpPr>
          <p:cNvPr id="4" name="Slide Number Placeholder 3"/>
          <p:cNvSpPr>
            <a:spLocks noGrp="1"/>
          </p:cNvSpPr>
          <p:nvPr>
            <p:ph type="sldNum" sz="quarter" idx="10"/>
          </p:nvPr>
        </p:nvSpPr>
        <p:spPr/>
        <p:txBody>
          <a:bodyPr/>
          <a:lstStyle/>
          <a:p>
            <a:fld id="{0ABA012A-D0BC-4E90-8E15-5F8FA67B4E76}" type="slidenum">
              <a:rPr lang="en-US" smtClean="0"/>
              <a:t>11</a:t>
            </a:fld>
            <a:endParaRPr lang="en-US"/>
          </a:p>
        </p:txBody>
      </p:sp>
    </p:spTree>
    <p:extLst>
      <p:ext uri="{BB962C8B-B14F-4D97-AF65-F5344CB8AC3E}">
        <p14:creationId xmlns:p14="http://schemas.microsoft.com/office/powerpoint/2010/main" val="4203581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MAE not Mean Square Error to minimize the effect of outliers on the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PNS – peripheral nervous system</a:t>
            </a:r>
          </a:p>
          <a:p>
            <a:endParaRPr lang="en-US" dirty="0" smtClean="0"/>
          </a:p>
        </p:txBody>
      </p:sp>
      <p:sp>
        <p:nvSpPr>
          <p:cNvPr id="4" name="Slide Number Placeholder 3"/>
          <p:cNvSpPr>
            <a:spLocks noGrp="1"/>
          </p:cNvSpPr>
          <p:nvPr>
            <p:ph type="sldNum" sz="quarter" idx="10"/>
          </p:nvPr>
        </p:nvSpPr>
        <p:spPr/>
        <p:txBody>
          <a:bodyPr/>
          <a:lstStyle/>
          <a:p>
            <a:fld id="{0ABA012A-D0BC-4E90-8E15-5F8FA67B4E76}" type="slidenum">
              <a:rPr lang="en-US" smtClean="0"/>
              <a:t>13</a:t>
            </a:fld>
            <a:endParaRPr lang="en-US"/>
          </a:p>
        </p:txBody>
      </p:sp>
    </p:spTree>
    <p:extLst>
      <p:ext uri="{BB962C8B-B14F-4D97-AF65-F5344CB8AC3E}">
        <p14:creationId xmlns:p14="http://schemas.microsoft.com/office/powerpoint/2010/main" val="3821569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Regression:</a:t>
            </a:r>
          </a:p>
          <a:p>
            <a:r>
              <a:rPr lang="en-US" dirty="0" smtClean="0"/>
              <a:t>Model is well fit</a:t>
            </a:r>
          </a:p>
          <a:p>
            <a:r>
              <a:rPr lang="en-US" dirty="0" smtClean="0"/>
              <a:t>Model was able to detect when task accuracy degraded based on physiological inputs</a:t>
            </a:r>
          </a:p>
          <a:p>
            <a:r>
              <a:rPr lang="en-US" dirty="0" smtClean="0"/>
              <a:t>Performance decrement:</a:t>
            </a:r>
            <a:r>
              <a:rPr lang="en-US" baseline="0" dirty="0" smtClean="0"/>
              <a:t> 92% between </a:t>
            </a:r>
            <a:r>
              <a:rPr lang="en-US" dirty="0" smtClean="0"/>
              <a:t>22.12-1.43*12.0</a:t>
            </a:r>
            <a:r>
              <a:rPr lang="en-US" baseline="0" dirty="0" smtClean="0"/>
              <a:t> = [4.96, 46.08)</a:t>
            </a:r>
            <a:endParaRPr lang="en-US" dirty="0" smtClean="0"/>
          </a:p>
          <a:p>
            <a:r>
              <a:rPr lang="en-US" dirty="0" smtClean="0"/>
              <a:t>Classification:</a:t>
            </a:r>
          </a:p>
          <a:p>
            <a:r>
              <a:rPr lang="en-US" dirty="0" smtClean="0"/>
              <a:t>Symptoms of overfitting in the last 20 epochs</a:t>
            </a:r>
          </a:p>
          <a:p>
            <a:r>
              <a:rPr lang="en-US" dirty="0" smtClean="0"/>
              <a:t>Model was able to detect when participants were overloaded</a:t>
            </a:r>
          </a:p>
          <a:p>
            <a:r>
              <a:rPr lang="en-US" dirty="0" smtClean="0"/>
              <a:t>Limitations:</a:t>
            </a:r>
          </a:p>
          <a:p>
            <a:r>
              <a:rPr lang="en-US" dirty="0" smtClean="0"/>
              <a:t>Small sample size</a:t>
            </a:r>
          </a:p>
        </p:txBody>
      </p:sp>
      <p:sp>
        <p:nvSpPr>
          <p:cNvPr id="4" name="Slide Number Placeholder 3"/>
          <p:cNvSpPr>
            <a:spLocks noGrp="1"/>
          </p:cNvSpPr>
          <p:nvPr>
            <p:ph type="sldNum" sz="quarter" idx="10"/>
          </p:nvPr>
        </p:nvSpPr>
        <p:spPr/>
        <p:txBody>
          <a:bodyPr/>
          <a:lstStyle/>
          <a:p>
            <a:fld id="{0ABA012A-D0BC-4E90-8E15-5F8FA67B4E76}" type="slidenum">
              <a:rPr lang="en-US" smtClean="0"/>
              <a:t>14</a:t>
            </a:fld>
            <a:endParaRPr lang="en-US"/>
          </a:p>
        </p:txBody>
      </p:sp>
    </p:spTree>
    <p:extLst>
      <p:ext uri="{BB962C8B-B14F-4D97-AF65-F5344CB8AC3E}">
        <p14:creationId xmlns:p14="http://schemas.microsoft.com/office/powerpoint/2010/main" val="328322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ATRC – Aegis Training</a:t>
            </a:r>
            <a:r>
              <a:rPr lang="en-US" baseline="0" dirty="0" smtClean="0"/>
              <a:t> and Readiness Center at Dahlgren</a:t>
            </a:r>
          </a:p>
          <a:p>
            <a:r>
              <a:rPr lang="en-US" baseline="0" dirty="0" smtClean="0"/>
              <a:t>PNS – peripheral nervous system</a:t>
            </a:r>
          </a:p>
          <a:p>
            <a:r>
              <a:rPr lang="en-US" baseline="0" dirty="0" smtClean="0"/>
              <a:t>CNS – central nervous system</a:t>
            </a:r>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15</a:t>
            </a:fld>
            <a:endParaRPr lang="en-US"/>
          </a:p>
        </p:txBody>
      </p:sp>
    </p:spTree>
    <p:extLst>
      <p:ext uri="{BB962C8B-B14F-4D97-AF65-F5344CB8AC3E}">
        <p14:creationId xmlns:p14="http://schemas.microsoft.com/office/powerpoint/2010/main" val="3206785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ATRC – Aegis Training</a:t>
            </a:r>
            <a:r>
              <a:rPr lang="en-US" baseline="0" dirty="0" smtClean="0"/>
              <a:t> and Readiness Center at Dahlgren</a:t>
            </a:r>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16</a:t>
            </a:fld>
            <a:endParaRPr lang="en-US"/>
          </a:p>
        </p:txBody>
      </p:sp>
    </p:spTree>
    <p:extLst>
      <p:ext uri="{BB962C8B-B14F-4D97-AF65-F5344CB8AC3E}">
        <p14:creationId xmlns:p14="http://schemas.microsoft.com/office/powerpoint/2010/main" val="500365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18</a:t>
            </a:fld>
            <a:endParaRPr lang="en-US"/>
          </a:p>
        </p:txBody>
      </p:sp>
    </p:spTree>
    <p:extLst>
      <p:ext uri="{BB962C8B-B14F-4D97-AF65-F5344CB8AC3E}">
        <p14:creationId xmlns:p14="http://schemas.microsoft.com/office/powerpoint/2010/main" val="756118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2</a:t>
            </a:fld>
            <a:endParaRPr lang="en-US"/>
          </a:p>
        </p:txBody>
      </p:sp>
    </p:spTree>
    <p:extLst>
      <p:ext uri="{BB962C8B-B14F-4D97-AF65-F5344CB8AC3E}">
        <p14:creationId xmlns:p14="http://schemas.microsoft.com/office/powerpoint/2010/main" val="270946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3</a:t>
            </a:fld>
            <a:endParaRPr lang="en-US"/>
          </a:p>
        </p:txBody>
      </p:sp>
    </p:spTree>
    <p:extLst>
      <p:ext uri="{BB962C8B-B14F-4D97-AF65-F5344CB8AC3E}">
        <p14:creationId xmlns:p14="http://schemas.microsoft.com/office/powerpoint/2010/main" val="210274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Traditionally, cognitive fatigue is</a:t>
            </a:r>
            <a:r>
              <a:rPr lang="en-US" baseline="0" dirty="0" smtClean="0"/>
              <a:t> monitored through signals from the central nervous system. However, the technology to capture these signals, EEG for example, are usually quite finicky and not suitable for the naval operational environment.</a:t>
            </a:r>
          </a:p>
          <a:p>
            <a:r>
              <a:rPr lang="en-US" baseline="0" dirty="0" smtClean="0"/>
              <a:t>We chose to focus on the peripheral nervous system. To capture these changes, we used the Empatica E4 wrist monitor.</a:t>
            </a:r>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4</a:t>
            </a:fld>
            <a:endParaRPr lang="en-US"/>
          </a:p>
        </p:txBody>
      </p:sp>
    </p:spTree>
    <p:extLst>
      <p:ext uri="{BB962C8B-B14F-4D97-AF65-F5344CB8AC3E}">
        <p14:creationId xmlns:p14="http://schemas.microsoft.com/office/powerpoint/2010/main" val="209362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Successful attempts at objective measurement of cognitive fatigue have focused on decreased behavioral performance in tasks requiring sustained mental effort. This approach is similar to that typically thought of in the motor fatigue literature, where fatigue has been defined as a failure to maintain a required force or output of power during sustained or repeated muscle contraction. There is indeed considerable support for such an objective assessment of cognitive fatigue in clinical populations (see DeLuca, 2007 for a review)</a:t>
            </a:r>
          </a:p>
          <a:p>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5</a:t>
            </a:fld>
            <a:endParaRPr lang="en-US"/>
          </a:p>
        </p:txBody>
      </p:sp>
    </p:spTree>
    <p:extLst>
      <p:ext uri="{BB962C8B-B14F-4D97-AF65-F5344CB8AC3E}">
        <p14:creationId xmlns:p14="http://schemas.microsoft.com/office/powerpoint/2010/main" val="312455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In the first year, we tried to rely on the subjectively</a:t>
            </a:r>
            <a:r>
              <a:rPr lang="en-US" baseline="0" dirty="0" smtClean="0"/>
              <a:t> measured fatigue, but were facing the same barriers where it just would not correlate with the objective data that was being reported by the E4 device. So in the second year, we shifted our fatigue definition to be based on error rates rather than subjective reports. </a:t>
            </a:r>
          </a:p>
          <a:p>
            <a:r>
              <a:rPr lang="en-US" baseline="0" dirty="0" smtClean="0"/>
              <a:t>First year protocol had too much task switching and was too similar to a video game. Participant fatigue was sporadic throughout the protocol and difficult to analyze</a:t>
            </a:r>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6</a:t>
            </a:fld>
            <a:endParaRPr lang="en-US"/>
          </a:p>
        </p:txBody>
      </p:sp>
    </p:spTree>
    <p:extLst>
      <p:ext uri="{BB962C8B-B14F-4D97-AF65-F5344CB8AC3E}">
        <p14:creationId xmlns:p14="http://schemas.microsoft.com/office/powerpoint/2010/main" val="314203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defTabSz="685800">
              <a:spcBef>
                <a:spcPct val="20000"/>
              </a:spcBef>
              <a:buFont typeface="Wingdings" panose="05000000000000000000" pitchFamily="2" charset="2"/>
              <a:buNone/>
            </a:pPr>
            <a:r>
              <a:rPr lang="en-US" b="0" baseline="0" dirty="0" smtClean="0">
                <a:solidFill>
                  <a:prstClr val="black"/>
                </a:solidFill>
              </a:rPr>
              <a:t>This study was the first of many to show that vigilance decreases within the first 30 minutes of a task, which came to be defined as the vigilance decrement.</a:t>
            </a:r>
            <a:endParaRPr lang="en-US" b="0" dirty="0" smtClean="0">
              <a:solidFill>
                <a:prstClr val="black"/>
              </a:solidFill>
            </a:endParaRPr>
          </a:p>
          <a:p>
            <a:pPr marL="0" lvl="0" indent="0" defTabSz="685800">
              <a:spcBef>
                <a:spcPct val="20000"/>
              </a:spcBef>
              <a:buFont typeface="Wingdings" panose="05000000000000000000" pitchFamily="2" charset="2"/>
              <a:buNone/>
            </a:pPr>
            <a:endParaRPr lang="en-US" b="1" dirty="0" smtClean="0">
              <a:solidFill>
                <a:prstClr val="black"/>
              </a:solidFill>
            </a:endParaRPr>
          </a:p>
          <a:p>
            <a:pPr marL="0" lvl="0" indent="0" defTabSz="685800">
              <a:spcBef>
                <a:spcPct val="20000"/>
              </a:spcBef>
              <a:buFont typeface="Wingdings" panose="05000000000000000000" pitchFamily="2" charset="2"/>
              <a:buNone/>
            </a:pPr>
            <a:r>
              <a:rPr lang="en-US" b="0" dirty="0" smtClean="0">
                <a:solidFill>
                  <a:prstClr val="black"/>
                </a:solidFill>
              </a:rPr>
              <a:t>Vigilance – “a psychological readiness to perceive and respond, a process which, unlike attention, need not necessarily be consciously experienced”</a:t>
            </a:r>
          </a:p>
        </p:txBody>
      </p:sp>
      <p:sp>
        <p:nvSpPr>
          <p:cNvPr id="4" name="Slide Number Placeholder 3"/>
          <p:cNvSpPr>
            <a:spLocks noGrp="1"/>
          </p:cNvSpPr>
          <p:nvPr>
            <p:ph type="sldNum" sz="quarter" idx="10"/>
          </p:nvPr>
        </p:nvSpPr>
        <p:spPr/>
        <p:txBody>
          <a:bodyPr/>
          <a:lstStyle/>
          <a:p>
            <a:fld id="{0ABA012A-D0BC-4E90-8E15-5F8FA67B4E76}" type="slidenum">
              <a:rPr lang="en-US" smtClean="0"/>
              <a:t>7</a:t>
            </a:fld>
            <a:endParaRPr lang="en-US"/>
          </a:p>
        </p:txBody>
      </p:sp>
    </p:spTree>
    <p:extLst>
      <p:ext uri="{BB962C8B-B14F-4D97-AF65-F5344CB8AC3E}">
        <p14:creationId xmlns:p14="http://schemas.microsoft.com/office/powerpoint/2010/main" val="87371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dirty="0" smtClean="0"/>
              <a:t>Participants are asked to correctly identify when the colored dot moves two spaces rather than one by pressing a key. For our specific set up, the white placeholders were not visible to the participants. </a:t>
            </a:r>
          </a:p>
        </p:txBody>
      </p:sp>
      <p:sp>
        <p:nvSpPr>
          <p:cNvPr id="4" name="Slide Number Placeholder 3"/>
          <p:cNvSpPr>
            <a:spLocks noGrp="1"/>
          </p:cNvSpPr>
          <p:nvPr>
            <p:ph type="sldNum" sz="quarter" idx="10"/>
          </p:nvPr>
        </p:nvSpPr>
        <p:spPr/>
        <p:txBody>
          <a:bodyPr/>
          <a:lstStyle/>
          <a:p>
            <a:fld id="{0ABA012A-D0BC-4E90-8E15-5F8FA67B4E76}" type="slidenum">
              <a:rPr lang="en-US" smtClean="0"/>
              <a:t>8</a:t>
            </a:fld>
            <a:endParaRPr lang="en-US"/>
          </a:p>
        </p:txBody>
      </p:sp>
    </p:spTree>
    <p:extLst>
      <p:ext uri="{BB962C8B-B14F-4D97-AF65-F5344CB8AC3E}">
        <p14:creationId xmlns:p14="http://schemas.microsoft.com/office/powerpoint/2010/main" val="487931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VT – Vigilance Task</a:t>
            </a:r>
          </a:p>
          <a:p>
            <a:r>
              <a:rPr lang="en-US" dirty="0" smtClean="0"/>
              <a:t>ADACL – Activation/Deactivation Adjective Checklist: subjective cognitive state assessment</a:t>
            </a:r>
            <a:endParaRPr lang="en-US" dirty="0"/>
          </a:p>
        </p:txBody>
      </p:sp>
      <p:sp>
        <p:nvSpPr>
          <p:cNvPr id="4" name="Slide Number Placeholder 3"/>
          <p:cNvSpPr>
            <a:spLocks noGrp="1"/>
          </p:cNvSpPr>
          <p:nvPr>
            <p:ph type="sldNum" sz="quarter" idx="10"/>
          </p:nvPr>
        </p:nvSpPr>
        <p:spPr/>
        <p:txBody>
          <a:bodyPr/>
          <a:lstStyle/>
          <a:p>
            <a:fld id="{0ABA012A-D0BC-4E90-8E15-5F8FA67B4E76}" type="slidenum">
              <a:rPr lang="en-US" smtClean="0"/>
              <a:t>10</a:t>
            </a:fld>
            <a:endParaRPr lang="en-US"/>
          </a:p>
        </p:txBody>
      </p:sp>
    </p:spTree>
    <p:extLst>
      <p:ext uri="{BB962C8B-B14F-4D97-AF65-F5344CB8AC3E}">
        <p14:creationId xmlns:p14="http://schemas.microsoft.com/office/powerpoint/2010/main" val="219606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 D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38627" y="2907686"/>
            <a:ext cx="10903132" cy="1146175"/>
          </a:xfrm>
        </p:spPr>
        <p:txBody>
          <a:bodyPr anchor="t">
            <a:normAutofit/>
          </a:bodyPr>
          <a:lstStyle>
            <a:lvl1pPr algn="ctr">
              <a:defRPr sz="2100" b="1">
                <a:solidFill>
                  <a:schemeClr val="tx2"/>
                </a:solidFill>
                <a:latin typeface="Cambria" panose="02040503050406030204" pitchFamily="18" charset="0"/>
              </a:defRPr>
            </a:lvl1pPr>
          </a:lstStyle>
          <a:p>
            <a:r>
              <a:rPr lang="en-US" smtClean="0"/>
              <a:t>Click to edit Master title style</a:t>
            </a:r>
            <a:endParaRPr lang="en-US" dirty="0"/>
          </a:p>
        </p:txBody>
      </p:sp>
      <p:sp>
        <p:nvSpPr>
          <p:cNvPr id="11" name="Title 1"/>
          <p:cNvSpPr txBox="1">
            <a:spLocks/>
          </p:cNvSpPr>
          <p:nvPr/>
        </p:nvSpPr>
        <p:spPr>
          <a:xfrm>
            <a:off x="3311527" y="-21245"/>
            <a:ext cx="5689600" cy="229476"/>
          </a:xfrm>
          <a:prstGeom prst="rect">
            <a:avLst/>
          </a:prstGeom>
        </p:spPr>
        <p:txBody>
          <a:bodyPr vert="horz" lIns="91440" tIns="45720" rIns="91440" bIns="45720" rtlCol="0" anchor="t">
            <a:noAutofit/>
          </a:bodyPr>
          <a:lstStyle>
            <a:lvl1pPr algn="l" defTabSz="685800" rtl="0" eaLnBrk="1" latinLnBrk="0" hangingPunct="1">
              <a:spcBef>
                <a:spcPct val="0"/>
              </a:spcBef>
              <a:buNone/>
              <a:defRPr sz="2100" b="1" kern="1200">
                <a:solidFill>
                  <a:schemeClr val="tx2"/>
                </a:solidFill>
                <a:latin typeface="Cambria" panose="02040503050406030204" pitchFamily="18" charset="0"/>
                <a:ea typeface="+mj-ea"/>
                <a:cs typeface="+mj-cs"/>
              </a:defRPr>
            </a:lvl1pPr>
          </a:lstStyle>
          <a:p>
            <a:pPr algn="ctr"/>
            <a:r>
              <a:rPr lang="en-US" sz="1100" dirty="0" smtClean="0">
                <a:solidFill>
                  <a:schemeClr val="bg1"/>
                </a:solidFill>
                <a:latin typeface="+mn-lt"/>
              </a:rPr>
              <a:t>UNCLASSIFIED</a:t>
            </a:r>
            <a:endParaRPr lang="en-US" sz="1100" dirty="0">
              <a:solidFill>
                <a:schemeClr val="bg1"/>
              </a:solidFill>
              <a:latin typeface="+mn-lt"/>
            </a:endParaRPr>
          </a:p>
        </p:txBody>
      </p:sp>
      <p:sp>
        <p:nvSpPr>
          <p:cNvPr id="13" name="Rectangle 3"/>
          <p:cNvSpPr>
            <a:spLocks noChangeArrowheads="1"/>
          </p:cNvSpPr>
          <p:nvPr/>
        </p:nvSpPr>
        <p:spPr bwMode="auto">
          <a:xfrm>
            <a:off x="1" y="6540140"/>
            <a:ext cx="12191999" cy="320088"/>
          </a:xfrm>
          <a:prstGeom prst="rect">
            <a:avLst/>
          </a:prstGeom>
          <a:noFill/>
          <a:ln w="9525">
            <a:noFill/>
            <a:miter lim="800000"/>
            <a:headEnd/>
            <a:tailEnd/>
          </a:ln>
          <a:effectLst/>
        </p:spPr>
        <p:txBody>
          <a:bodyPr wrap="square">
            <a:spAutoFit/>
          </a:bodyPr>
          <a:lstStyle/>
          <a:p>
            <a:pPr algn="ctr"/>
            <a:r>
              <a:rPr lang="en-US" sz="800" b="0" dirty="0" smtClean="0">
                <a:solidFill>
                  <a:schemeClr val="bg1"/>
                </a:solidFill>
                <a:latin typeface="+mn-lt"/>
              </a:rPr>
              <a:t>UNCLASSIFIED</a:t>
            </a:r>
            <a:r>
              <a:rPr lang="en-US" sz="800" b="0" baseline="0" dirty="0" smtClean="0">
                <a:solidFill>
                  <a:schemeClr val="bg1"/>
                </a:solidFill>
                <a:latin typeface="+mn-lt"/>
              </a:rPr>
              <a:t> / </a:t>
            </a:r>
            <a:r>
              <a:rPr lang="en-US" sz="800" b="0" dirty="0" smtClean="0">
                <a:solidFill>
                  <a:schemeClr val="bg1"/>
                </a:solidFill>
                <a:latin typeface="+mn-lt"/>
              </a:rPr>
              <a:t>ALL ATTACHED DOCUMENTS ARE TO BE TREATED AS FOUO UNTIL APPROVED FOR PUBLIC RELEASE</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800" b="0" dirty="0" smtClean="0">
                <a:solidFill>
                  <a:schemeClr val="bg1"/>
                </a:solidFill>
                <a:latin typeface="+mn-lt"/>
              </a:rPr>
              <a:t>Distribution Statement D:  </a:t>
            </a:r>
            <a:r>
              <a:rPr lang="en-US" sz="800" b="0" kern="1200" dirty="0" smtClean="0">
                <a:solidFill>
                  <a:schemeClr val="bg1"/>
                </a:solidFill>
                <a:latin typeface="+mn-lt"/>
                <a:ea typeface="+mn-ea"/>
                <a:cs typeface="+mn-cs"/>
              </a:rPr>
              <a:t>Distribution authorized to DoD and U.S. DoD</a:t>
            </a:r>
            <a:r>
              <a:rPr lang="en-US" sz="800" b="0" kern="1200" baseline="0" dirty="0" smtClean="0">
                <a:solidFill>
                  <a:schemeClr val="bg1"/>
                </a:solidFill>
                <a:latin typeface="+mn-lt"/>
                <a:ea typeface="+mn-ea"/>
                <a:cs typeface="+mn-cs"/>
              </a:rPr>
              <a:t> contractors only (Software Documentation), 23</a:t>
            </a:r>
            <a:r>
              <a:rPr lang="en-US" sz="800" b="0" kern="1200" dirty="0" smtClean="0">
                <a:solidFill>
                  <a:schemeClr val="bg1"/>
                </a:solidFill>
                <a:latin typeface="+mn-lt"/>
                <a:ea typeface="+mn-ea"/>
                <a:cs typeface="+mn-cs"/>
              </a:rPr>
              <a:t> Apr 2019. Other requests shall be referred to NSWCDD</a:t>
            </a:r>
          </a:p>
        </p:txBody>
      </p:sp>
      <p:sp>
        <p:nvSpPr>
          <p:cNvPr id="7" name="Text Placeholder 6"/>
          <p:cNvSpPr>
            <a:spLocks noGrp="1"/>
          </p:cNvSpPr>
          <p:nvPr>
            <p:ph type="body" sz="quarter" idx="10"/>
          </p:nvPr>
        </p:nvSpPr>
        <p:spPr>
          <a:xfrm>
            <a:off x="3216391" y="4062556"/>
            <a:ext cx="5689600" cy="1389063"/>
          </a:xfrm>
        </p:spPr>
        <p:txBody>
          <a:bodyPr>
            <a:normAutofit/>
          </a:bodyPr>
          <a:lstStyle>
            <a:lvl1pPr marL="0" indent="0" algn="ctr">
              <a:buNone/>
              <a:defRPr sz="2000">
                <a:latin typeface="Cambria" panose="02040503050406030204" pitchFamily="18" charset="0"/>
              </a:defRPr>
            </a:lvl1pPr>
            <a:lvl2pPr marL="345281" indent="0">
              <a:buNone/>
              <a:defRPr/>
            </a:lvl2pPr>
            <a:lvl3pPr marL="601266" indent="0">
              <a:buNone/>
              <a:defRPr/>
            </a:lvl3pPr>
            <a:lvl4pPr marL="858440" indent="0">
              <a:buNone/>
              <a:defRPr/>
            </a:lvl4pPr>
            <a:lvl5pPr marL="1114425" indent="0">
              <a:buNone/>
              <a:defRPr/>
            </a:lvl5pPr>
          </a:lstStyle>
          <a:p>
            <a:pPr lvl="0"/>
            <a:r>
              <a:rPr lang="en-US" smtClean="0"/>
              <a:t>Edit Master text styles</a:t>
            </a:r>
          </a:p>
        </p:txBody>
      </p:sp>
    </p:spTree>
    <p:extLst>
      <p:ext uri="{BB962C8B-B14F-4D97-AF65-F5344CB8AC3E}">
        <p14:creationId xmlns:p14="http://schemas.microsoft.com/office/powerpoint/2010/main" val="269955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66338"/>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146615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51766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36229"/>
            <a:ext cx="5384800" cy="52871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36229"/>
            <a:ext cx="5384800" cy="52871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287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20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1895209"/>
            <a:ext cx="5386917" cy="4628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1520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1895209"/>
            <a:ext cx="5389033" cy="4628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842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3"/>
          <p:cNvCxnSpPr/>
          <p:nvPr/>
        </p:nvCxnSpPr>
        <p:spPr>
          <a:xfrm>
            <a:off x="6092027" y="1139170"/>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144"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0"/>
          </p:nvPr>
        </p:nvSpPr>
        <p:spPr>
          <a:xfrm>
            <a:off x="6284586" y="1231121"/>
            <a:ext cx="5681133" cy="2543973"/>
          </a:xfrm>
        </p:spPr>
        <p:txBody>
          <a:bodyPr/>
          <a:lstStyle/>
          <a:p>
            <a:r>
              <a:rPr lang="en-US" smtClean="0"/>
              <a:t>Click icon to add picture</a:t>
            </a:r>
            <a:endParaRPr lang="en-US" dirty="0"/>
          </a:p>
        </p:txBody>
      </p:sp>
      <p:sp>
        <p:nvSpPr>
          <p:cNvPr id="19" name="Text Placeholder 18"/>
          <p:cNvSpPr>
            <a:spLocks noGrp="1"/>
          </p:cNvSpPr>
          <p:nvPr>
            <p:ph type="body" sz="quarter" idx="11"/>
          </p:nvPr>
        </p:nvSpPr>
        <p:spPr>
          <a:xfrm>
            <a:off x="257832" y="1220788"/>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0" name="Text Placeholder 18"/>
          <p:cNvSpPr>
            <a:spLocks noGrp="1"/>
          </p:cNvSpPr>
          <p:nvPr>
            <p:ph type="body" sz="quarter" idx="12"/>
          </p:nvPr>
        </p:nvSpPr>
        <p:spPr>
          <a:xfrm>
            <a:off x="257832"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1" name="Text Placeholder 18"/>
          <p:cNvSpPr>
            <a:spLocks noGrp="1"/>
          </p:cNvSpPr>
          <p:nvPr>
            <p:ph type="body" sz="quarter" idx="13"/>
          </p:nvPr>
        </p:nvSpPr>
        <p:spPr>
          <a:xfrm>
            <a:off x="6284585"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cxnSp>
        <p:nvCxnSpPr>
          <p:cNvPr id="26" name="Straight Connector 25"/>
          <p:cNvCxnSpPr/>
          <p:nvPr/>
        </p:nvCxnSpPr>
        <p:spPr>
          <a:xfrm>
            <a:off x="6116432"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2027" y="3862334"/>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62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276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048" y="1133856"/>
            <a:ext cx="11817757" cy="5179633"/>
          </a:xfrm>
          <a:prstGeom prst="rect">
            <a:avLst/>
          </a:prstGeom>
        </p:spPr>
        <p:txBody>
          <a:bodyPr/>
          <a:lstStyle>
            <a:lvl1pPr>
              <a:buFont typeface="Arial" pitchFamily="34" charset="0"/>
              <a:buChar char="•"/>
              <a:defRPr sz="2000">
                <a:solidFill>
                  <a:schemeClr val="tx1">
                    <a:lumMod val="50000"/>
                  </a:schemeClr>
                </a:solidFill>
                <a:latin typeface="Times New Roman" panose="02020603050405020304" pitchFamily="18" charset="0"/>
              </a:defRPr>
            </a:lvl1pPr>
            <a:lvl2pPr>
              <a:buFont typeface="Arial" pitchFamily="34" charset="0"/>
              <a:buChar char="•"/>
              <a:defRPr sz="1800">
                <a:solidFill>
                  <a:schemeClr val="tx1">
                    <a:lumMod val="50000"/>
                  </a:schemeClr>
                </a:solidFill>
                <a:latin typeface="Times New Roman" panose="02020603050405020304" pitchFamily="18" charset="0"/>
              </a:defRPr>
            </a:lvl2pPr>
            <a:lvl3pPr>
              <a:buFont typeface="Wingdings" pitchFamily="2" charset="2"/>
              <a:buChar char="§"/>
              <a:defRPr sz="1600">
                <a:solidFill>
                  <a:schemeClr val="tx1">
                    <a:lumMod val="50000"/>
                  </a:schemeClr>
                </a:solidFill>
                <a:latin typeface="Times New Roman" panose="02020603050405020304" pitchFamily="18" charset="0"/>
              </a:defRPr>
            </a:lvl3pPr>
            <a:lvl4pPr>
              <a:buFont typeface="Wingdings" pitchFamily="2" charset="2"/>
              <a:buChar char="Ø"/>
              <a:defRPr sz="1400">
                <a:solidFill>
                  <a:schemeClr val="tx1">
                    <a:lumMod val="50000"/>
                  </a:schemeClr>
                </a:solidFill>
                <a:latin typeface="Times New Roman" panose="02020603050405020304" pitchFamily="18" charset="0"/>
              </a:defRPr>
            </a:lvl4pPr>
            <a:lvl5pPr>
              <a:defRPr sz="1200">
                <a:solidFill>
                  <a:schemeClr val="tx1">
                    <a:lumMod val="50000"/>
                  </a:schemeClr>
                </a:solidFill>
                <a:latin typeface="Times New Roman" panose="02020603050405020304" pitchFamily="18"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60451" y="371730"/>
            <a:ext cx="10083800" cy="328915"/>
          </a:xfrm>
          <a:prstGeom prst="rect">
            <a:avLst/>
          </a:prstGeom>
        </p:spPr>
        <p:txBody>
          <a:bodyPr/>
          <a:lstStyle>
            <a:lvl1pPr algn="ctr">
              <a:buNone/>
              <a:defRPr sz="1400" i="1" baseline="0">
                <a:latin typeface="Times New Roman" panose="02020603050405020304" pitchFamily="18" charset="0"/>
              </a:defRPr>
            </a:lvl1pPr>
          </a:lstStyle>
          <a:p>
            <a:pPr lvl="0"/>
            <a:r>
              <a:rPr lang="en-US" smtClean="0"/>
              <a:t>Edit Master text styles</a:t>
            </a:r>
          </a:p>
        </p:txBody>
      </p:sp>
      <p:sp>
        <p:nvSpPr>
          <p:cNvPr id="8" name="Text Placeholder 7"/>
          <p:cNvSpPr>
            <a:spLocks noGrp="1"/>
          </p:cNvSpPr>
          <p:nvPr>
            <p:ph type="body" sz="quarter" idx="11"/>
          </p:nvPr>
        </p:nvSpPr>
        <p:spPr>
          <a:xfrm>
            <a:off x="195072" y="6301425"/>
            <a:ext cx="11801856" cy="323850"/>
          </a:xfrm>
          <a:prstGeom prst="rect">
            <a:avLst/>
          </a:prstGeom>
        </p:spPr>
        <p:txBody>
          <a:bodyPr anchor="b"/>
          <a:lstStyle>
            <a:lvl1pPr algn="ctr">
              <a:buNone/>
              <a:defRPr sz="1400" b="1" i="1" baseline="0">
                <a:solidFill>
                  <a:srgbClr val="1963A7"/>
                </a:solidFill>
                <a:latin typeface="Times New Roman" panose="02020603050405020304" pitchFamily="18" charset="0"/>
              </a:defRPr>
            </a:lvl1pPr>
          </a:lstStyle>
          <a:p>
            <a:pPr lvl="0"/>
            <a:r>
              <a:rPr lang="en-US" smtClean="0"/>
              <a:t>Edit Master text styles</a:t>
            </a:r>
          </a:p>
        </p:txBody>
      </p:sp>
      <p:sp>
        <p:nvSpPr>
          <p:cNvPr id="2" name="Title 1"/>
          <p:cNvSpPr>
            <a:spLocks noGrp="1"/>
          </p:cNvSpPr>
          <p:nvPr>
            <p:ph type="title"/>
          </p:nvPr>
        </p:nvSpPr>
        <p:spPr>
          <a:xfrm>
            <a:off x="1060451" y="5332"/>
            <a:ext cx="10083800" cy="384813"/>
          </a:xfrm>
          <a:prstGeom prst="rect">
            <a:avLst/>
          </a:prstGeom>
        </p:spPr>
        <p:txBody>
          <a:bodyPr/>
          <a:lstStyle>
            <a:lvl1pPr algn="ctr">
              <a:defRPr sz="2200" b="1" i="1">
                <a:solidFill>
                  <a:srgbClr val="1963A7"/>
                </a:solidFill>
                <a:latin typeface="Times New Roman" panose="02020603050405020304" pitchFamily="18"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95713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 D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6400" y="2054226"/>
            <a:ext cx="5689600" cy="1146175"/>
          </a:xfrm>
        </p:spPr>
        <p:txBody>
          <a:bodyPr anchor="t">
            <a:normAutofit/>
          </a:bodyPr>
          <a:lstStyle>
            <a:lvl1pPr algn="l">
              <a:defRPr sz="2800" b="1">
                <a:solidFill>
                  <a:schemeClr val="tx2"/>
                </a:solidFill>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3048000"/>
            <a:ext cx="5689600" cy="457200"/>
          </a:xfrm>
        </p:spPr>
        <p:txBody>
          <a:bodyPr>
            <a:normAutofit/>
          </a:bodyPr>
          <a:lstStyle>
            <a:lvl1pPr marL="0" indent="0" algn="l">
              <a:buNone/>
              <a:defRPr sz="2000" i="1">
                <a:solidFill>
                  <a:schemeClr val="accent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Box 7"/>
          <p:cNvSpPr txBox="1"/>
          <p:nvPr/>
        </p:nvSpPr>
        <p:spPr>
          <a:xfrm>
            <a:off x="406400" y="4267620"/>
            <a:ext cx="5689600" cy="261610"/>
          </a:xfrm>
          <a:prstGeom prst="rect">
            <a:avLst/>
          </a:prstGeom>
          <a:noFill/>
        </p:spPr>
        <p:txBody>
          <a:bodyPr wrap="square" rtlCol="0">
            <a:spAutoFit/>
          </a:bodyPr>
          <a:lstStyle/>
          <a:p>
            <a:r>
              <a:rPr lang="en-US" sz="1100" i="1" dirty="0" smtClean="0">
                <a:solidFill>
                  <a:prstClr val="black"/>
                </a:solidFill>
              </a:rPr>
              <a:t>Presented by</a:t>
            </a:r>
            <a:endParaRPr lang="en-US" sz="1100" i="1" dirty="0">
              <a:solidFill>
                <a:prstClr val="black"/>
              </a:solidFill>
            </a:endParaRPr>
          </a:p>
        </p:txBody>
      </p:sp>
      <p:sp>
        <p:nvSpPr>
          <p:cNvPr id="10" name="Text Placeholder 9"/>
          <p:cNvSpPr>
            <a:spLocks noGrp="1"/>
          </p:cNvSpPr>
          <p:nvPr>
            <p:ph type="body" sz="quarter" idx="10"/>
          </p:nvPr>
        </p:nvSpPr>
        <p:spPr>
          <a:xfrm>
            <a:off x="406400" y="4495800"/>
            <a:ext cx="5588000" cy="457200"/>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2" name="Text Placeholder 11"/>
          <p:cNvSpPr>
            <a:spLocks noGrp="1"/>
          </p:cNvSpPr>
          <p:nvPr>
            <p:ph type="body" sz="quarter" idx="11"/>
          </p:nvPr>
        </p:nvSpPr>
        <p:spPr>
          <a:xfrm>
            <a:off x="406400" y="4800600"/>
            <a:ext cx="5588000" cy="381000"/>
          </a:xfrm>
        </p:spPr>
        <p:txBody>
          <a:bodyPr>
            <a:noAutofit/>
          </a:bodyPr>
          <a:lstStyle>
            <a:lvl1pPr marL="0" indent="0">
              <a:buNone/>
              <a:defRPr sz="1600" i="1"/>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Edit Master text styles</a:t>
            </a:r>
          </a:p>
        </p:txBody>
      </p:sp>
      <p:sp>
        <p:nvSpPr>
          <p:cNvPr id="14" name="Text Placeholder 13"/>
          <p:cNvSpPr>
            <a:spLocks noGrp="1"/>
          </p:cNvSpPr>
          <p:nvPr>
            <p:ph type="body" sz="quarter" idx="12"/>
          </p:nvPr>
        </p:nvSpPr>
        <p:spPr>
          <a:xfrm>
            <a:off x="406400" y="3657600"/>
            <a:ext cx="5689600" cy="304800"/>
          </a:xfrm>
        </p:spPr>
        <p:txBody>
          <a:bodyPr>
            <a:noAutofit/>
          </a:bodyPr>
          <a:lstStyle>
            <a:lvl1pPr marL="0" indent="0">
              <a:buFontTx/>
              <a:buNone/>
              <a:defRPr sz="1600">
                <a:solidFill>
                  <a:schemeClr val="accent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Edit Master text styles</a:t>
            </a:r>
          </a:p>
        </p:txBody>
      </p:sp>
      <p:sp>
        <p:nvSpPr>
          <p:cNvPr id="16" name="Text Placeholder 15"/>
          <p:cNvSpPr>
            <a:spLocks noGrp="1"/>
          </p:cNvSpPr>
          <p:nvPr>
            <p:ph type="body" sz="quarter" idx="13"/>
          </p:nvPr>
        </p:nvSpPr>
        <p:spPr>
          <a:xfrm>
            <a:off x="406400" y="5363800"/>
            <a:ext cx="11499851" cy="260714"/>
          </a:xfrm>
        </p:spPr>
        <p:txBody>
          <a:bodyPr bIns="0" anchor="b">
            <a:noAutofit/>
          </a:bodyPr>
          <a:lstStyle>
            <a:lvl1pPr marL="0" indent="0">
              <a:buFontTx/>
              <a:buNone/>
              <a:defRPr sz="800">
                <a:solidFill>
                  <a:schemeClr val="tx1">
                    <a:lumMod val="65000"/>
                    <a:lumOff val="35000"/>
                  </a:schemeClr>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smtClean="0"/>
              <a:t>Edit Master text styles</a:t>
            </a:r>
          </a:p>
        </p:txBody>
      </p:sp>
      <p:sp>
        <p:nvSpPr>
          <p:cNvPr id="11" name="TextBox 10"/>
          <p:cNvSpPr txBox="1"/>
          <p:nvPr/>
        </p:nvSpPr>
        <p:spPr>
          <a:xfrm>
            <a:off x="5384800" y="0"/>
            <a:ext cx="1422400" cy="230832"/>
          </a:xfrm>
          <a:prstGeom prst="rect">
            <a:avLst/>
          </a:prstGeom>
          <a:noFill/>
        </p:spPr>
        <p:txBody>
          <a:bodyPr wrap="square" rtlCol="0">
            <a:spAutoFit/>
          </a:bodyPr>
          <a:lstStyle/>
          <a:p>
            <a:pPr algn="ctr"/>
            <a:r>
              <a:rPr lang="en-US" sz="900" dirty="0" smtClean="0">
                <a:solidFill>
                  <a:schemeClr val="bg1"/>
                </a:solidFill>
              </a:rPr>
              <a:t>UNCLASSIFIED</a:t>
            </a:r>
            <a:endParaRPr lang="en-US" sz="900" dirty="0">
              <a:solidFill>
                <a:schemeClr val="bg1"/>
              </a:solidFill>
            </a:endParaRPr>
          </a:p>
        </p:txBody>
      </p:sp>
      <p:sp>
        <p:nvSpPr>
          <p:cNvPr id="13" name="TextBox 12"/>
          <p:cNvSpPr txBox="1"/>
          <p:nvPr/>
        </p:nvSpPr>
        <p:spPr>
          <a:xfrm>
            <a:off x="5384800" y="6625503"/>
            <a:ext cx="1422400" cy="230832"/>
          </a:xfrm>
          <a:prstGeom prst="rect">
            <a:avLst/>
          </a:prstGeom>
          <a:noFill/>
        </p:spPr>
        <p:txBody>
          <a:bodyPr wrap="square" rtlCol="0">
            <a:spAutoFit/>
          </a:bodyPr>
          <a:lstStyle/>
          <a:p>
            <a:pPr algn="ctr"/>
            <a:r>
              <a:rPr lang="en-US" sz="900" dirty="0" smtClean="0">
                <a:solidFill>
                  <a:schemeClr val="bg1"/>
                </a:solidFill>
              </a:rPr>
              <a:t>UNCLASSIFIED</a:t>
            </a:r>
            <a:endParaRPr lang="en-US" sz="900" dirty="0">
              <a:solidFill>
                <a:schemeClr val="bg1"/>
              </a:solidFill>
            </a:endParaRPr>
          </a:p>
        </p:txBody>
      </p:sp>
    </p:spTree>
    <p:extLst>
      <p:ext uri="{BB962C8B-B14F-4D97-AF65-F5344CB8AC3E}">
        <p14:creationId xmlns:p14="http://schemas.microsoft.com/office/powerpoint/2010/main" val="39002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 2 logo">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6400" y="2054226"/>
            <a:ext cx="5689600" cy="961349"/>
          </a:xfrm>
        </p:spPr>
        <p:txBody>
          <a:bodyPr anchor="t">
            <a:normAutofit/>
          </a:bodyPr>
          <a:lstStyle>
            <a:lvl1pPr algn="l">
              <a:defRPr sz="2800" b="1">
                <a:solidFill>
                  <a:schemeClr val="tx2"/>
                </a:solidFill>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3048000"/>
            <a:ext cx="5689600" cy="457200"/>
          </a:xfrm>
        </p:spPr>
        <p:txBody>
          <a:bodyPr>
            <a:normAutofit/>
          </a:bodyPr>
          <a:lstStyle>
            <a:lvl1pPr marL="0" indent="0" algn="l">
              <a:buNone/>
              <a:defRPr sz="2000" i="1">
                <a:solidFill>
                  <a:schemeClr val="accent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Box 7"/>
          <p:cNvSpPr txBox="1"/>
          <p:nvPr/>
        </p:nvSpPr>
        <p:spPr>
          <a:xfrm>
            <a:off x="406400" y="4267620"/>
            <a:ext cx="5689600" cy="261610"/>
          </a:xfrm>
          <a:prstGeom prst="rect">
            <a:avLst/>
          </a:prstGeom>
          <a:noFill/>
        </p:spPr>
        <p:txBody>
          <a:bodyPr wrap="square" rtlCol="0">
            <a:spAutoFit/>
          </a:bodyPr>
          <a:lstStyle/>
          <a:p>
            <a:r>
              <a:rPr lang="en-US" sz="1100" i="1" dirty="0" smtClean="0">
                <a:solidFill>
                  <a:prstClr val="black"/>
                </a:solidFill>
              </a:rPr>
              <a:t>Presented by</a:t>
            </a:r>
            <a:endParaRPr lang="en-US" sz="1100" i="1" dirty="0">
              <a:solidFill>
                <a:prstClr val="black"/>
              </a:solidFill>
            </a:endParaRPr>
          </a:p>
        </p:txBody>
      </p:sp>
      <p:sp>
        <p:nvSpPr>
          <p:cNvPr id="10" name="Text Placeholder 9"/>
          <p:cNvSpPr>
            <a:spLocks noGrp="1"/>
          </p:cNvSpPr>
          <p:nvPr>
            <p:ph type="body" sz="quarter" idx="10"/>
          </p:nvPr>
        </p:nvSpPr>
        <p:spPr>
          <a:xfrm>
            <a:off x="406400" y="4495800"/>
            <a:ext cx="5588000" cy="457200"/>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2" name="Text Placeholder 11"/>
          <p:cNvSpPr>
            <a:spLocks noGrp="1"/>
          </p:cNvSpPr>
          <p:nvPr>
            <p:ph type="body" sz="quarter" idx="11"/>
          </p:nvPr>
        </p:nvSpPr>
        <p:spPr>
          <a:xfrm>
            <a:off x="406400" y="4800600"/>
            <a:ext cx="5588000" cy="381000"/>
          </a:xfrm>
        </p:spPr>
        <p:txBody>
          <a:bodyPr>
            <a:noAutofit/>
          </a:bodyPr>
          <a:lstStyle>
            <a:lvl1pPr marL="0" indent="0">
              <a:buNone/>
              <a:defRPr sz="1600" i="1"/>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Edit Master text styles</a:t>
            </a:r>
          </a:p>
        </p:txBody>
      </p:sp>
      <p:sp>
        <p:nvSpPr>
          <p:cNvPr id="14" name="Text Placeholder 13"/>
          <p:cNvSpPr>
            <a:spLocks noGrp="1"/>
          </p:cNvSpPr>
          <p:nvPr>
            <p:ph type="body" sz="quarter" idx="12"/>
          </p:nvPr>
        </p:nvSpPr>
        <p:spPr>
          <a:xfrm>
            <a:off x="406400" y="3657600"/>
            <a:ext cx="5689600" cy="304800"/>
          </a:xfrm>
        </p:spPr>
        <p:txBody>
          <a:bodyPr>
            <a:noAutofit/>
          </a:bodyPr>
          <a:lstStyle>
            <a:lvl1pPr marL="0" indent="0">
              <a:buFontTx/>
              <a:buNone/>
              <a:defRPr sz="1600">
                <a:solidFill>
                  <a:schemeClr val="accent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Edit Master text styles</a:t>
            </a:r>
          </a:p>
        </p:txBody>
      </p:sp>
      <p:sp>
        <p:nvSpPr>
          <p:cNvPr id="16" name="Text Placeholder 15"/>
          <p:cNvSpPr>
            <a:spLocks noGrp="1"/>
          </p:cNvSpPr>
          <p:nvPr>
            <p:ph type="body" sz="quarter" idx="13"/>
          </p:nvPr>
        </p:nvSpPr>
        <p:spPr>
          <a:xfrm>
            <a:off x="406400" y="5363800"/>
            <a:ext cx="11499851" cy="260714"/>
          </a:xfrm>
        </p:spPr>
        <p:txBody>
          <a:bodyPr bIns="0" anchor="b">
            <a:noAutofit/>
          </a:bodyPr>
          <a:lstStyle>
            <a:lvl1pPr marL="0" indent="0">
              <a:buFontTx/>
              <a:buNone/>
              <a:defRPr sz="800">
                <a:solidFill>
                  <a:schemeClr val="tx1">
                    <a:lumMod val="65000"/>
                    <a:lumOff val="35000"/>
                  </a:schemeClr>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smtClean="0"/>
              <a:t>Edit Master text styles</a:t>
            </a:r>
          </a:p>
        </p:txBody>
      </p:sp>
      <p:sp>
        <p:nvSpPr>
          <p:cNvPr id="13" name="TextBox 12"/>
          <p:cNvSpPr txBox="1"/>
          <p:nvPr/>
        </p:nvSpPr>
        <p:spPr>
          <a:xfrm>
            <a:off x="5384800" y="0"/>
            <a:ext cx="1422400" cy="230832"/>
          </a:xfrm>
          <a:prstGeom prst="rect">
            <a:avLst/>
          </a:prstGeom>
          <a:noFill/>
        </p:spPr>
        <p:txBody>
          <a:bodyPr wrap="square" rtlCol="0">
            <a:spAutoFit/>
          </a:bodyPr>
          <a:lstStyle/>
          <a:p>
            <a:pPr algn="ctr"/>
            <a:r>
              <a:rPr lang="en-US" sz="900" dirty="0" smtClean="0">
                <a:solidFill>
                  <a:schemeClr val="bg1"/>
                </a:solidFill>
              </a:rPr>
              <a:t>UNCLASSIFIED</a:t>
            </a:r>
            <a:endParaRPr lang="en-US" sz="900" dirty="0">
              <a:solidFill>
                <a:schemeClr val="bg1"/>
              </a:solidFill>
            </a:endParaRPr>
          </a:p>
        </p:txBody>
      </p:sp>
      <p:sp>
        <p:nvSpPr>
          <p:cNvPr id="15" name="TextBox 14"/>
          <p:cNvSpPr txBox="1"/>
          <p:nvPr/>
        </p:nvSpPr>
        <p:spPr>
          <a:xfrm>
            <a:off x="5384800" y="6625503"/>
            <a:ext cx="1422400" cy="230832"/>
          </a:xfrm>
          <a:prstGeom prst="rect">
            <a:avLst/>
          </a:prstGeom>
          <a:noFill/>
        </p:spPr>
        <p:txBody>
          <a:bodyPr wrap="square" rtlCol="0">
            <a:spAutoFit/>
          </a:bodyPr>
          <a:lstStyle/>
          <a:p>
            <a:pPr algn="ctr"/>
            <a:r>
              <a:rPr lang="en-US" sz="900" dirty="0" smtClean="0">
                <a:solidFill>
                  <a:schemeClr val="bg1"/>
                </a:solidFill>
              </a:rPr>
              <a:t>UNCLASSIFIED</a:t>
            </a:r>
            <a:endParaRPr lang="en-US" sz="900" dirty="0">
              <a:solidFill>
                <a:schemeClr val="bg1"/>
              </a:solidFill>
            </a:endParaRPr>
          </a:p>
        </p:txBody>
      </p:sp>
    </p:spTree>
    <p:extLst>
      <p:ext uri="{BB962C8B-B14F-4D97-AF65-F5344CB8AC3E}">
        <p14:creationId xmlns:p14="http://schemas.microsoft.com/office/powerpoint/2010/main" val="3506930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3"/>
          <p:cNvCxnSpPr/>
          <p:nvPr/>
        </p:nvCxnSpPr>
        <p:spPr>
          <a:xfrm>
            <a:off x="6092027" y="1139170"/>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144"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0"/>
          </p:nvPr>
        </p:nvSpPr>
        <p:spPr>
          <a:xfrm>
            <a:off x="6284586" y="1231121"/>
            <a:ext cx="5681133" cy="2543973"/>
          </a:xfrm>
        </p:spPr>
        <p:txBody>
          <a:bodyPr/>
          <a:lstStyle/>
          <a:p>
            <a:r>
              <a:rPr lang="en-US" smtClean="0"/>
              <a:t>Click icon to add picture</a:t>
            </a:r>
            <a:endParaRPr lang="en-US" dirty="0"/>
          </a:p>
        </p:txBody>
      </p:sp>
      <p:sp>
        <p:nvSpPr>
          <p:cNvPr id="19" name="Text Placeholder 18"/>
          <p:cNvSpPr>
            <a:spLocks noGrp="1"/>
          </p:cNvSpPr>
          <p:nvPr>
            <p:ph type="body" sz="quarter" idx="11"/>
          </p:nvPr>
        </p:nvSpPr>
        <p:spPr>
          <a:xfrm>
            <a:off x="257832" y="1220788"/>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0" name="Text Placeholder 18"/>
          <p:cNvSpPr>
            <a:spLocks noGrp="1"/>
          </p:cNvSpPr>
          <p:nvPr>
            <p:ph type="body" sz="quarter" idx="12"/>
          </p:nvPr>
        </p:nvSpPr>
        <p:spPr>
          <a:xfrm>
            <a:off x="257832"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1" name="Text Placeholder 18"/>
          <p:cNvSpPr>
            <a:spLocks noGrp="1"/>
          </p:cNvSpPr>
          <p:nvPr>
            <p:ph type="body" sz="quarter" idx="13"/>
          </p:nvPr>
        </p:nvSpPr>
        <p:spPr>
          <a:xfrm>
            <a:off x="6284585"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cxnSp>
        <p:nvCxnSpPr>
          <p:cNvPr id="26" name="Straight Connector 25"/>
          <p:cNvCxnSpPr/>
          <p:nvPr/>
        </p:nvCxnSpPr>
        <p:spPr>
          <a:xfrm>
            <a:off x="6116432"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2027" y="3907064"/>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14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Title Slide - D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6400" y="2054226"/>
            <a:ext cx="5689600" cy="1146175"/>
          </a:xfrm>
        </p:spPr>
        <p:txBody>
          <a:bodyPr anchor="t">
            <a:normAutofit/>
          </a:bodyPr>
          <a:lstStyle>
            <a:lvl1pPr algn="l">
              <a:defRPr sz="2800" b="1">
                <a:solidFill>
                  <a:schemeClr val="tx2"/>
                </a:solidFill>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3048000"/>
            <a:ext cx="5689600" cy="457200"/>
          </a:xfrm>
        </p:spPr>
        <p:txBody>
          <a:bodyPr>
            <a:normAutofit/>
          </a:bodyPr>
          <a:lstStyle>
            <a:lvl1pPr marL="0" indent="0" algn="l">
              <a:buNone/>
              <a:defRPr sz="2000" i="1">
                <a:solidFill>
                  <a:schemeClr val="accent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06400" y="4406900"/>
            <a:ext cx="5588000" cy="457200"/>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2" name="Text Placeholder 11"/>
          <p:cNvSpPr>
            <a:spLocks noGrp="1"/>
          </p:cNvSpPr>
          <p:nvPr>
            <p:ph type="body" sz="quarter" idx="11"/>
          </p:nvPr>
        </p:nvSpPr>
        <p:spPr>
          <a:xfrm>
            <a:off x="406400" y="4711700"/>
            <a:ext cx="5588000" cy="381000"/>
          </a:xfrm>
        </p:spPr>
        <p:txBody>
          <a:bodyPr>
            <a:noAutofit/>
          </a:bodyPr>
          <a:lstStyle>
            <a:lvl1pPr marL="0" indent="0">
              <a:buNone/>
              <a:defRPr sz="1600" i="1"/>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Edit Master text styles</a:t>
            </a:r>
          </a:p>
        </p:txBody>
      </p:sp>
      <p:sp>
        <p:nvSpPr>
          <p:cNvPr id="16" name="Text Placeholder 15"/>
          <p:cNvSpPr>
            <a:spLocks noGrp="1"/>
          </p:cNvSpPr>
          <p:nvPr>
            <p:ph type="body" sz="quarter" idx="13"/>
          </p:nvPr>
        </p:nvSpPr>
        <p:spPr>
          <a:xfrm>
            <a:off x="338668" y="6582976"/>
            <a:ext cx="11499851" cy="260714"/>
          </a:xfrm>
        </p:spPr>
        <p:txBody>
          <a:bodyPr bIns="0" anchor="ctr">
            <a:noAutofit/>
          </a:bodyPr>
          <a:lstStyle>
            <a:lvl1pPr marL="0" indent="0" algn="ctr">
              <a:buFontTx/>
              <a:buNone/>
              <a:defRPr sz="800">
                <a:solidFill>
                  <a:schemeClr val="bg1">
                    <a:lumMod val="65000"/>
                  </a:schemeClr>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smtClean="0"/>
              <a:t>Edit Master text styles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52" y="5925143"/>
            <a:ext cx="1764672" cy="709705"/>
          </a:xfrm>
          <a:prstGeom prst="rect">
            <a:avLst/>
          </a:prstGeom>
        </p:spPr>
      </p:pic>
      <p:sp>
        <p:nvSpPr>
          <p:cNvPr id="11" name="Rectangle 10"/>
          <p:cNvSpPr/>
          <p:nvPr/>
        </p:nvSpPr>
        <p:spPr>
          <a:xfrm>
            <a:off x="0" y="5352701"/>
            <a:ext cx="12192000" cy="3190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4"/>
          <p:cNvSpPr txBox="1">
            <a:spLocks/>
          </p:cNvSpPr>
          <p:nvPr/>
        </p:nvSpPr>
        <p:spPr>
          <a:xfrm>
            <a:off x="95095" y="5356636"/>
            <a:ext cx="12002599" cy="381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Wingdings" panose="05000000000000000000" pitchFamily="2" charset="2"/>
              <a:buNone/>
              <a:defRPr sz="1600" i="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400" b="1" dirty="0" smtClean="0">
                <a:solidFill>
                  <a:schemeClr val="bg1">
                    <a:lumMod val="50000"/>
                  </a:schemeClr>
                </a:solidFill>
                <a:latin typeface="Cambria" panose="02040503050406030204" pitchFamily="18" charset="0"/>
              </a:rPr>
              <a:t>The Leader in Warfare Systems Development and Integration</a:t>
            </a:r>
            <a:endParaRPr lang="en-US" sz="1400" b="1" dirty="0">
              <a:solidFill>
                <a:schemeClr val="bg1">
                  <a:lumMod val="50000"/>
                </a:schemeClr>
              </a:solidFill>
              <a:latin typeface="Cambria" panose="02040503050406030204" pitchFamily="18" charset="0"/>
            </a:endParaRPr>
          </a:p>
        </p:txBody>
      </p:sp>
    </p:spTree>
    <p:extLst>
      <p:ext uri="{BB962C8B-B14F-4D97-AF65-F5344CB8AC3E}">
        <p14:creationId xmlns:p14="http://schemas.microsoft.com/office/powerpoint/2010/main" val="321861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8966" y="127751"/>
            <a:ext cx="11774644" cy="624975"/>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610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3001660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2327068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66338"/>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1466151"/>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168859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36229"/>
            <a:ext cx="5384800" cy="52871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36229"/>
            <a:ext cx="5384800" cy="52871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1603635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520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1895209"/>
            <a:ext cx="5386917" cy="4628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1520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1895209"/>
            <a:ext cx="5389033" cy="4628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3790456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3"/>
          <p:cNvCxnSpPr/>
          <p:nvPr/>
        </p:nvCxnSpPr>
        <p:spPr>
          <a:xfrm>
            <a:off x="6092027" y="1139170"/>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144"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0"/>
          </p:nvPr>
        </p:nvSpPr>
        <p:spPr>
          <a:xfrm>
            <a:off x="6284586" y="1231121"/>
            <a:ext cx="5681133" cy="2543973"/>
          </a:xfrm>
        </p:spPr>
        <p:txBody>
          <a:bodyPr/>
          <a:lstStyle/>
          <a:p>
            <a:r>
              <a:rPr lang="en-US" smtClean="0"/>
              <a:t>Click icon to add picture</a:t>
            </a:r>
            <a:endParaRPr lang="en-US" dirty="0"/>
          </a:p>
        </p:txBody>
      </p:sp>
      <p:sp>
        <p:nvSpPr>
          <p:cNvPr id="19" name="Text Placeholder 18"/>
          <p:cNvSpPr>
            <a:spLocks noGrp="1"/>
          </p:cNvSpPr>
          <p:nvPr>
            <p:ph type="body" sz="quarter" idx="11"/>
          </p:nvPr>
        </p:nvSpPr>
        <p:spPr>
          <a:xfrm>
            <a:off x="257832" y="1220788"/>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0" name="Text Placeholder 18"/>
          <p:cNvSpPr>
            <a:spLocks noGrp="1"/>
          </p:cNvSpPr>
          <p:nvPr>
            <p:ph type="body" sz="quarter" idx="12"/>
          </p:nvPr>
        </p:nvSpPr>
        <p:spPr>
          <a:xfrm>
            <a:off x="257832"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sp>
        <p:nvSpPr>
          <p:cNvPr id="21" name="Text Placeholder 18"/>
          <p:cNvSpPr>
            <a:spLocks noGrp="1"/>
          </p:cNvSpPr>
          <p:nvPr>
            <p:ph type="body" sz="quarter" idx="13"/>
          </p:nvPr>
        </p:nvSpPr>
        <p:spPr>
          <a:xfrm>
            <a:off x="6284585" y="4065304"/>
            <a:ext cx="5638800" cy="2570162"/>
          </a:xfrm>
        </p:spPr>
        <p:txBody>
          <a:bodyPr/>
          <a:lstStyle>
            <a:lvl1pPr marL="112713" indent="-112713">
              <a:defRPr sz="1600" b="1"/>
            </a:lvl1pPr>
            <a:lvl2pPr marL="342900" indent="-112713">
              <a:tabLst/>
              <a:defRPr sz="1400"/>
            </a:lvl2pPr>
            <a:lvl3pPr marL="515938" indent="-117475">
              <a:defRPr sz="1400"/>
            </a:lvl3pPr>
          </a:lstStyle>
          <a:p>
            <a:pPr lvl="0"/>
            <a:r>
              <a:rPr lang="en-US" smtClean="0"/>
              <a:t>Edit Master text styles</a:t>
            </a:r>
          </a:p>
          <a:p>
            <a:pPr lvl="1"/>
            <a:r>
              <a:rPr lang="en-US" smtClean="0"/>
              <a:t>Second level</a:t>
            </a:r>
          </a:p>
          <a:p>
            <a:pPr lvl="2"/>
            <a:r>
              <a:rPr lang="en-US" smtClean="0"/>
              <a:t>Third level</a:t>
            </a:r>
          </a:p>
        </p:txBody>
      </p:sp>
      <p:cxnSp>
        <p:nvCxnSpPr>
          <p:cNvPr id="26" name="Straight Connector 25"/>
          <p:cNvCxnSpPr/>
          <p:nvPr/>
        </p:nvCxnSpPr>
        <p:spPr>
          <a:xfrm>
            <a:off x="6116432"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2027" y="3862334"/>
            <a:ext cx="0" cy="272659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2790558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237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9AF94-E5FF-420A-92BC-A20CFCC3EAD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2F83-16B8-4C60-A054-0EDF54EB7B39}"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69611" y="0"/>
            <a:ext cx="1173480" cy="880110"/>
          </a:xfrm>
          <a:prstGeom prst="rect">
            <a:avLst/>
          </a:prstGeom>
        </p:spPr>
      </p:pic>
    </p:spTree>
    <p:extLst>
      <p:ext uri="{BB962C8B-B14F-4D97-AF65-F5344CB8AC3E}">
        <p14:creationId xmlns:p14="http://schemas.microsoft.com/office/powerpoint/2010/main" val="81909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66340"/>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1466156"/>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75378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9712" y="1068310"/>
            <a:ext cx="5704689" cy="55769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068310"/>
            <a:ext cx="5756009" cy="557693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a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100"/>
            </a:lvl1pPr>
          </a:lstStyle>
          <a:p>
            <a:r>
              <a:rPr lang="en-US" smtClean="0"/>
              <a:t>Click to edit Master title style</a:t>
            </a:r>
            <a:endParaRPr lang="en-US" dirty="0"/>
          </a:p>
        </p:txBody>
      </p:sp>
      <p:cxnSp>
        <p:nvCxnSpPr>
          <p:cNvPr id="4" name="Straight Connector 3"/>
          <p:cNvCxnSpPr/>
          <p:nvPr/>
        </p:nvCxnSpPr>
        <p:spPr>
          <a:xfrm flipH="1">
            <a:off x="6092027" y="977778"/>
            <a:ext cx="24405" cy="283367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144"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Picture Placeholder 16"/>
          <p:cNvSpPr>
            <a:spLocks noGrp="1"/>
          </p:cNvSpPr>
          <p:nvPr>
            <p:ph type="pic" sz="quarter" idx="10"/>
          </p:nvPr>
        </p:nvSpPr>
        <p:spPr>
          <a:xfrm>
            <a:off x="6284587" y="1032096"/>
            <a:ext cx="5681133" cy="2743000"/>
          </a:xfrm>
        </p:spPr>
        <p:txBody>
          <a:bodyPr/>
          <a:lstStyle/>
          <a:p>
            <a:r>
              <a:rPr lang="en-US" smtClean="0"/>
              <a:t>Click icon to add picture</a:t>
            </a:r>
            <a:endParaRPr lang="en-US" dirty="0"/>
          </a:p>
        </p:txBody>
      </p:sp>
      <p:sp>
        <p:nvSpPr>
          <p:cNvPr id="19" name="Text Placeholder 18"/>
          <p:cNvSpPr>
            <a:spLocks noGrp="1"/>
          </p:cNvSpPr>
          <p:nvPr>
            <p:ph type="body" sz="quarter" idx="11"/>
          </p:nvPr>
        </p:nvSpPr>
        <p:spPr>
          <a:xfrm>
            <a:off x="257832" y="1032096"/>
            <a:ext cx="5638800" cy="2758859"/>
          </a:xfrm>
        </p:spPr>
        <p:txBody>
          <a:bodyPr/>
          <a:lstStyle>
            <a:lvl1pPr marL="84535" indent="-84535">
              <a:defRPr sz="1200" b="1"/>
            </a:lvl1pPr>
            <a:lvl2pPr marL="257175" indent="-84535">
              <a:tabLst/>
              <a:defRPr sz="1050"/>
            </a:lvl2pPr>
            <a:lvl3pPr marL="386954" indent="-88106">
              <a:defRPr sz="1050"/>
            </a:lvl3pPr>
          </a:lstStyle>
          <a:p>
            <a:pPr lvl="0"/>
            <a:r>
              <a:rPr lang="en-US" smtClean="0"/>
              <a:t>Edit Master text styles</a:t>
            </a:r>
          </a:p>
          <a:p>
            <a:pPr lvl="1"/>
            <a:r>
              <a:rPr lang="en-US" smtClean="0"/>
              <a:t>Second level</a:t>
            </a:r>
          </a:p>
          <a:p>
            <a:pPr lvl="2"/>
            <a:r>
              <a:rPr lang="en-US" smtClean="0"/>
              <a:t>Third level</a:t>
            </a:r>
          </a:p>
        </p:txBody>
      </p:sp>
      <p:sp>
        <p:nvSpPr>
          <p:cNvPr id="20" name="Text Placeholder 18"/>
          <p:cNvSpPr>
            <a:spLocks noGrp="1"/>
          </p:cNvSpPr>
          <p:nvPr>
            <p:ph type="body" sz="quarter" idx="12"/>
          </p:nvPr>
        </p:nvSpPr>
        <p:spPr>
          <a:xfrm>
            <a:off x="257832" y="3997306"/>
            <a:ext cx="5638800" cy="2638165"/>
          </a:xfrm>
        </p:spPr>
        <p:txBody>
          <a:bodyPr/>
          <a:lstStyle>
            <a:lvl1pPr marL="84535" indent="-84535">
              <a:defRPr sz="1200" b="1"/>
            </a:lvl1pPr>
            <a:lvl2pPr marL="257175" indent="-84535">
              <a:tabLst/>
              <a:defRPr sz="1050"/>
            </a:lvl2pPr>
            <a:lvl3pPr marL="386954" indent="-88106">
              <a:defRPr sz="1050"/>
            </a:lvl3pPr>
          </a:lstStyle>
          <a:p>
            <a:pPr lvl="0"/>
            <a:r>
              <a:rPr lang="en-US" smtClean="0"/>
              <a:t>Edit Master text styles</a:t>
            </a:r>
          </a:p>
          <a:p>
            <a:pPr lvl="1"/>
            <a:r>
              <a:rPr lang="en-US" smtClean="0"/>
              <a:t>Second level</a:t>
            </a:r>
          </a:p>
          <a:p>
            <a:pPr lvl="2"/>
            <a:r>
              <a:rPr lang="en-US" smtClean="0"/>
              <a:t>Third level</a:t>
            </a:r>
          </a:p>
        </p:txBody>
      </p:sp>
      <p:sp>
        <p:nvSpPr>
          <p:cNvPr id="21" name="Text Placeholder 18"/>
          <p:cNvSpPr>
            <a:spLocks noGrp="1"/>
          </p:cNvSpPr>
          <p:nvPr>
            <p:ph type="body" sz="quarter" idx="13"/>
          </p:nvPr>
        </p:nvSpPr>
        <p:spPr>
          <a:xfrm>
            <a:off x="6284585" y="3997306"/>
            <a:ext cx="5638800" cy="2638165"/>
          </a:xfrm>
        </p:spPr>
        <p:txBody>
          <a:bodyPr/>
          <a:lstStyle>
            <a:lvl1pPr marL="84535" indent="-84535">
              <a:defRPr sz="1200" b="1"/>
            </a:lvl1pPr>
            <a:lvl2pPr marL="257175" indent="-84535">
              <a:tabLst/>
              <a:defRPr sz="1050"/>
            </a:lvl2pPr>
            <a:lvl3pPr marL="386954" indent="-88106">
              <a:defRPr sz="1050"/>
            </a:lvl3pPr>
          </a:lstStyle>
          <a:p>
            <a:pPr lvl="0"/>
            <a:r>
              <a:rPr lang="en-US" smtClean="0"/>
              <a:t>Edit Master text styles</a:t>
            </a:r>
          </a:p>
          <a:p>
            <a:pPr lvl="1"/>
            <a:r>
              <a:rPr lang="en-US" smtClean="0"/>
              <a:t>Second level</a:t>
            </a:r>
          </a:p>
          <a:p>
            <a:pPr lvl="2"/>
            <a:r>
              <a:rPr lang="en-US" smtClean="0"/>
              <a:t>Third level</a:t>
            </a:r>
          </a:p>
        </p:txBody>
      </p:sp>
      <p:cxnSp>
        <p:nvCxnSpPr>
          <p:cNvPr id="26" name="Straight Connector 25"/>
          <p:cNvCxnSpPr/>
          <p:nvPr/>
        </p:nvCxnSpPr>
        <p:spPr>
          <a:xfrm>
            <a:off x="6116432" y="3886200"/>
            <a:ext cx="5885424"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2027" y="3907070"/>
            <a:ext cx="0" cy="282870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2755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9AF94-E5FF-420A-92BC-A20CFCC3EAD0}"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2F83-16B8-4C60-A054-0EDF54EB7B39}" type="slidenum">
              <a:rPr lang="en-US" smtClean="0"/>
              <a:t>‹#›</a:t>
            </a:fld>
            <a:endParaRPr lang="en-US"/>
          </a:p>
        </p:txBody>
      </p:sp>
    </p:spTree>
    <p:extLst>
      <p:ext uri="{BB962C8B-B14F-4D97-AF65-F5344CB8AC3E}">
        <p14:creationId xmlns:p14="http://schemas.microsoft.com/office/powerpoint/2010/main" val="4033488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Slide - D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06400" y="2054226"/>
            <a:ext cx="5689600" cy="1146175"/>
          </a:xfrm>
        </p:spPr>
        <p:txBody>
          <a:bodyPr anchor="t">
            <a:normAutofit/>
          </a:bodyPr>
          <a:lstStyle>
            <a:lvl1pPr algn="l">
              <a:defRPr sz="2800" b="1">
                <a:solidFill>
                  <a:schemeClr val="tx2"/>
                </a:solidFill>
                <a:latin typeface="Cambria" panose="020405030504060302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3048000"/>
            <a:ext cx="5689600" cy="457200"/>
          </a:xfrm>
        </p:spPr>
        <p:txBody>
          <a:bodyPr>
            <a:normAutofit/>
          </a:bodyPr>
          <a:lstStyle>
            <a:lvl1pPr marL="0" indent="0" algn="l">
              <a:buNone/>
              <a:defRPr sz="2000" i="1">
                <a:solidFill>
                  <a:schemeClr val="accent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9"/>
          <p:cNvSpPr>
            <a:spLocks noGrp="1"/>
          </p:cNvSpPr>
          <p:nvPr>
            <p:ph type="body" sz="quarter" idx="10"/>
          </p:nvPr>
        </p:nvSpPr>
        <p:spPr>
          <a:xfrm>
            <a:off x="406400" y="4406900"/>
            <a:ext cx="5588000" cy="457200"/>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12" name="Text Placeholder 11"/>
          <p:cNvSpPr>
            <a:spLocks noGrp="1"/>
          </p:cNvSpPr>
          <p:nvPr>
            <p:ph type="body" sz="quarter" idx="11"/>
          </p:nvPr>
        </p:nvSpPr>
        <p:spPr>
          <a:xfrm>
            <a:off x="406400" y="4711700"/>
            <a:ext cx="5588000" cy="381000"/>
          </a:xfrm>
        </p:spPr>
        <p:txBody>
          <a:bodyPr>
            <a:noAutofit/>
          </a:bodyPr>
          <a:lstStyle>
            <a:lvl1pPr marL="0" indent="0">
              <a:buNone/>
              <a:defRPr sz="1600" i="1"/>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Edit Master text styles</a:t>
            </a:r>
          </a:p>
        </p:txBody>
      </p:sp>
      <p:sp>
        <p:nvSpPr>
          <p:cNvPr id="14" name="Text Placeholder 13"/>
          <p:cNvSpPr>
            <a:spLocks noGrp="1"/>
          </p:cNvSpPr>
          <p:nvPr>
            <p:ph type="body" sz="quarter" idx="12"/>
          </p:nvPr>
        </p:nvSpPr>
        <p:spPr>
          <a:xfrm>
            <a:off x="406400" y="3657600"/>
            <a:ext cx="5689600" cy="304800"/>
          </a:xfrm>
        </p:spPr>
        <p:txBody>
          <a:bodyPr>
            <a:noAutofit/>
          </a:bodyPr>
          <a:lstStyle>
            <a:lvl1pPr marL="0" indent="0">
              <a:buFontTx/>
              <a:buNone/>
              <a:defRPr sz="1600">
                <a:solidFill>
                  <a:schemeClr val="accent1"/>
                </a:solidFill>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smtClean="0"/>
              <a:t>Edit Master text styles</a:t>
            </a:r>
          </a:p>
        </p:txBody>
      </p:sp>
      <p:sp>
        <p:nvSpPr>
          <p:cNvPr id="16" name="Text Placeholder 15"/>
          <p:cNvSpPr>
            <a:spLocks noGrp="1"/>
          </p:cNvSpPr>
          <p:nvPr>
            <p:ph type="body" sz="quarter" idx="13" hasCustomPrompt="1"/>
          </p:nvPr>
        </p:nvSpPr>
        <p:spPr>
          <a:xfrm>
            <a:off x="406400" y="5363800"/>
            <a:ext cx="11499851" cy="260714"/>
          </a:xfrm>
        </p:spPr>
        <p:txBody>
          <a:bodyPr bIns="0" anchor="b">
            <a:noAutofit/>
          </a:bodyPr>
          <a:lstStyle>
            <a:lvl1pPr marL="0" indent="0" algn="ctr">
              <a:buFontTx/>
              <a:buNone/>
              <a:defRPr sz="800" b="1">
                <a:solidFill>
                  <a:schemeClr val="tx1">
                    <a:lumMod val="65000"/>
                    <a:lumOff val="35000"/>
                  </a:schemeClr>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smtClean="0"/>
              <a:t>UNCLASSIFIED</a:t>
            </a:r>
          </a:p>
        </p:txBody>
      </p:sp>
      <p:sp>
        <p:nvSpPr>
          <p:cNvPr id="5" name="Rectangle 4"/>
          <p:cNvSpPr/>
          <p:nvPr/>
        </p:nvSpPr>
        <p:spPr>
          <a:xfrm>
            <a:off x="197395" y="5826034"/>
            <a:ext cx="6908800" cy="905692"/>
          </a:xfrm>
          <a:prstGeom prst="rect">
            <a:avLst/>
          </a:prstGeom>
          <a:solidFill>
            <a:srgbClr val="383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169" y="2603500"/>
            <a:ext cx="2104937" cy="2607492"/>
          </a:xfrm>
          <a:prstGeom prst="rect">
            <a:avLst/>
          </a:prstGeom>
        </p:spPr>
      </p:pic>
      <p:pic>
        <p:nvPicPr>
          <p:cNvPr id="13" name="Picture 3" descr="Warfare Logo"/>
          <p:cNvPicPr>
            <a:picLocks noChangeAspect="1" noChangeArrowheads="1"/>
          </p:cNvPicPr>
          <p:nvPr/>
        </p:nvPicPr>
        <p:blipFill rotWithShape="1">
          <a:blip r:embed="rId4" cstate="print"/>
          <a:srcRect b="19150"/>
          <a:stretch/>
        </p:blipFill>
        <p:spPr bwMode="auto">
          <a:xfrm>
            <a:off x="2024943" y="5931690"/>
            <a:ext cx="1955541" cy="704785"/>
          </a:xfrm>
          <a:prstGeom prst="rect">
            <a:avLst/>
          </a:prstGeom>
          <a:noFill/>
          <a:ln w="9525">
            <a:noFill/>
            <a:miter lim="800000"/>
            <a:headEnd/>
            <a:tailEnd/>
          </a:ln>
        </p:spPr>
      </p:pic>
      <p:pic>
        <p:nvPicPr>
          <p:cNvPr id="15" name="Picture 3" descr="I:\Graphics\Logos and Flags\PEO IWS Logos\PEO IWS Logo FINAL transparent gif.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1872" y="5749890"/>
            <a:ext cx="1424512" cy="1068384"/>
          </a:xfrm>
          <a:prstGeom prst="rect">
            <a:avLst/>
          </a:prstGeom>
          <a:noFill/>
          <a:effectLst>
            <a:outerShdw blurRad="508000" sx="102000" sy="102000" algn="ctr" rotWithShape="0">
              <a:prstClr val="black">
                <a:alpha val="57000"/>
              </a:prstClr>
            </a:outerShdw>
          </a:effectLst>
          <a:extLst/>
        </p:spPr>
      </p:pic>
    </p:spTree>
    <p:extLst>
      <p:ext uri="{BB962C8B-B14F-4D97-AF65-F5344CB8AC3E}">
        <p14:creationId xmlns:p14="http://schemas.microsoft.com/office/powerpoint/2010/main" val="1295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044" y="-404513"/>
            <a:ext cx="10243341" cy="62497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32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8.emf"/><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3"/>
            <a:ext cx="3153573" cy="942291"/>
          </a:xfrm>
          <a:prstGeom prst="rect">
            <a:avLst/>
          </a:prstGeom>
          <a:gradFill>
            <a:gsLst>
              <a:gs pos="0">
                <a:schemeClr val="bg1">
                  <a:lumMod val="8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175964" y="100592"/>
            <a:ext cx="11777645" cy="6249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83" y="1084975"/>
            <a:ext cx="11651827" cy="559947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855460"/>
            <a:ext cx="12192000" cy="86835"/>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5964" y="169607"/>
            <a:ext cx="1210120" cy="486941"/>
          </a:xfrm>
          <a:prstGeom prst="rect">
            <a:avLst/>
          </a:prstGeom>
        </p:spPr>
      </p:pic>
      <p:sp>
        <p:nvSpPr>
          <p:cNvPr id="12" name="TextBox 11"/>
          <p:cNvSpPr txBox="1"/>
          <p:nvPr/>
        </p:nvSpPr>
        <p:spPr>
          <a:xfrm>
            <a:off x="11762381" y="6674812"/>
            <a:ext cx="499292" cy="219291"/>
          </a:xfrm>
          <a:prstGeom prst="rect">
            <a:avLst/>
          </a:prstGeom>
          <a:noFill/>
        </p:spPr>
        <p:txBody>
          <a:bodyPr wrap="square" rIns="137160" rtlCol="0">
            <a:spAutoFit/>
          </a:bodyPr>
          <a:lstStyle/>
          <a:p>
            <a:pPr algn="r"/>
            <a:fld id="{13C08B1B-55A2-42BD-A74E-BCC248896FE9}" type="slidenum">
              <a:rPr lang="en-US" sz="800" b="1" smtClean="0">
                <a:solidFill>
                  <a:prstClr val="black">
                    <a:lumMod val="50000"/>
                    <a:lumOff val="50000"/>
                  </a:prstClr>
                </a:solidFill>
              </a:rPr>
              <a:pPr algn="r"/>
              <a:t>‹#›</a:t>
            </a:fld>
            <a:endParaRPr lang="en-US" sz="800" b="1" dirty="0">
              <a:solidFill>
                <a:prstClr val="black">
                  <a:lumMod val="50000"/>
                  <a:lumOff val="50000"/>
                </a:prstClr>
              </a:solidFill>
            </a:endParaRPr>
          </a:p>
        </p:txBody>
      </p:sp>
      <p:sp>
        <p:nvSpPr>
          <p:cNvPr id="14" name="TextBox 13"/>
          <p:cNvSpPr txBox="1"/>
          <p:nvPr/>
        </p:nvSpPr>
        <p:spPr>
          <a:xfrm>
            <a:off x="1" y="6666339"/>
            <a:ext cx="12191993" cy="215444"/>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Calibri" panose="020F0502020204030204" pitchFamily="34" charset="0"/>
                <a:cs typeface="Calibri" panose="020F0502020204030204" pitchFamily="34" charset="0"/>
              </a:rPr>
              <a:t>Unclassified / </a:t>
            </a:r>
            <a:r>
              <a:rPr lang="en-US" sz="800" dirty="0" smtClean="0"/>
              <a:t>DISTRIBUTION STATEMENT A: Approved for public release; distribution is unlimited</a:t>
            </a:r>
            <a:endParaRPr lang="en-US" sz="800" dirty="0">
              <a:solidFill>
                <a:schemeClr val="tx1"/>
              </a:solidFill>
              <a:latin typeface="Calibri" panose="020F0502020204030204" pitchFamily="34" charset="0"/>
              <a:cs typeface="Calibri" panose="020F0502020204030204" pitchFamily="34" charset="0"/>
            </a:endParaRPr>
          </a:p>
        </p:txBody>
      </p:sp>
      <p:sp>
        <p:nvSpPr>
          <p:cNvPr id="15" name="TextBox 14"/>
          <p:cNvSpPr txBox="1"/>
          <p:nvPr/>
        </p:nvSpPr>
        <p:spPr>
          <a:xfrm>
            <a:off x="1" y="-58056"/>
            <a:ext cx="12191999" cy="261610"/>
          </a:xfrm>
          <a:prstGeom prst="rect">
            <a:avLst/>
          </a:prstGeom>
          <a:noFill/>
        </p:spPr>
        <p:txBody>
          <a:bodyPr wrap="square" rtlCol="0">
            <a:spAutoFit/>
          </a:bodyPr>
          <a:lstStyle/>
          <a:p>
            <a:pPr algn="ctr"/>
            <a:r>
              <a:rPr lang="en-US" sz="1100" dirty="0" smtClean="0"/>
              <a:t>UNCLASSIFIED</a:t>
            </a:r>
            <a:endParaRPr lang="en-US" sz="1100" dirty="0"/>
          </a:p>
        </p:txBody>
      </p:sp>
    </p:spTree>
    <p:extLst>
      <p:ext uri="{BB962C8B-B14F-4D97-AF65-F5344CB8AC3E}">
        <p14:creationId xmlns:p14="http://schemas.microsoft.com/office/powerpoint/2010/main" val="14828823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ctr" defTabSz="685800" rtl="0" eaLnBrk="1" latinLnBrk="0" hangingPunct="1">
        <a:spcBef>
          <a:spcPct val="0"/>
        </a:spcBef>
        <a:buNone/>
        <a:defRPr sz="2550" b="1" kern="1200">
          <a:solidFill>
            <a:schemeClr val="tx2"/>
          </a:solidFill>
          <a:latin typeface="+mj-lt"/>
          <a:ea typeface="+mj-ea"/>
          <a:cs typeface="+mj-cs"/>
        </a:defRPr>
      </a:lvl1pPr>
    </p:titleStyle>
    <p:bodyStyle>
      <a:lvl1pPr marL="172641" indent="-172641" algn="l" defTabSz="685800" rtl="0" eaLnBrk="1" latinLnBrk="0" hangingPunct="1">
        <a:spcBef>
          <a:spcPct val="20000"/>
        </a:spcBef>
        <a:buFont typeface="Wingdings" panose="05000000000000000000" pitchFamily="2" charset="2"/>
        <a:buChar char="§"/>
        <a:defRPr sz="2100" b="1" kern="1200">
          <a:solidFill>
            <a:schemeClr val="tx1"/>
          </a:solidFill>
          <a:latin typeface="+mn-lt"/>
          <a:ea typeface="+mn-ea"/>
          <a:cs typeface="+mn-cs"/>
        </a:defRPr>
      </a:lvl1pPr>
      <a:lvl2pPr marL="513160" indent="-167879" algn="l" defTabSz="6858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2pPr>
      <a:lvl3pPr marL="770335" indent="-169069" algn="l" defTabSz="685800" rtl="0" eaLnBrk="1" latinLnBrk="0" hangingPunct="1">
        <a:spcBef>
          <a:spcPct val="20000"/>
        </a:spcBef>
        <a:buSzPct val="120000"/>
        <a:buFont typeface="Arial" panose="020B0604020202020204" pitchFamily="34" charset="0"/>
        <a:buChar char="•"/>
        <a:defRPr sz="1500" kern="1200">
          <a:solidFill>
            <a:schemeClr val="tx1"/>
          </a:solidFill>
          <a:latin typeface="+mn-lt"/>
          <a:ea typeface="+mn-ea"/>
          <a:cs typeface="+mn-cs"/>
        </a:defRPr>
      </a:lvl3pPr>
      <a:lvl4pPr marL="1031081" indent="-172641" algn="l" defTabSz="685800" rtl="0" eaLnBrk="1" latinLnBrk="0" hangingPunct="1">
        <a:spcBef>
          <a:spcPct val="20000"/>
        </a:spcBef>
        <a:buSzPct val="120000"/>
        <a:buFont typeface="Arial Narrow" panose="020B0606020202030204" pitchFamily="34" charset="0"/>
        <a:buChar char="◦"/>
        <a:defRPr sz="1350" kern="1200">
          <a:solidFill>
            <a:schemeClr val="tx1"/>
          </a:solidFill>
          <a:latin typeface="+mn-lt"/>
          <a:ea typeface="+mn-ea"/>
          <a:cs typeface="+mn-cs"/>
        </a:defRPr>
      </a:lvl4pPr>
      <a:lvl5pPr marL="1287066" indent="-172641"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
            <a:ext cx="3153573" cy="942291"/>
          </a:xfrm>
          <a:prstGeom prst="rect">
            <a:avLst/>
          </a:prstGeom>
          <a:gradFill>
            <a:gsLst>
              <a:gs pos="0">
                <a:schemeClr val="bg1">
                  <a:lumMod val="8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710267" y="100585"/>
            <a:ext cx="10243341" cy="6249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0470"/>
            <a:ext cx="10972800" cy="524630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855457"/>
            <a:ext cx="12192000" cy="86834"/>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p:cNvSpPr txBox="1"/>
          <p:nvPr/>
        </p:nvSpPr>
        <p:spPr>
          <a:xfrm>
            <a:off x="10387024" y="6605137"/>
            <a:ext cx="1804961" cy="261610"/>
          </a:xfrm>
          <a:prstGeom prst="rect">
            <a:avLst/>
          </a:prstGeom>
          <a:noFill/>
        </p:spPr>
        <p:txBody>
          <a:bodyPr wrap="square" rIns="182880" rtlCol="0">
            <a:spAutoFit/>
          </a:bodyPr>
          <a:lstStyle/>
          <a:p>
            <a:pPr algn="r"/>
            <a:fld id="{13C08B1B-55A2-42BD-A74E-BCC248896FE9}" type="slidenum">
              <a:rPr lang="en-US" sz="1100" b="1" smtClean="0">
                <a:solidFill>
                  <a:schemeClr val="tx1">
                    <a:lumMod val="50000"/>
                    <a:lumOff val="50000"/>
                  </a:schemeClr>
                </a:solidFill>
              </a:rPr>
              <a:t>‹#›</a:t>
            </a:fld>
            <a:endParaRPr lang="en-US" sz="1100" b="1" dirty="0">
              <a:solidFill>
                <a:schemeClr val="tx1">
                  <a:lumMod val="50000"/>
                  <a:lumOff val="50000"/>
                </a:schemeClr>
              </a:solidFill>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5964" y="169607"/>
            <a:ext cx="1210120" cy="486941"/>
          </a:xfrm>
          <a:prstGeom prst="rect">
            <a:avLst/>
          </a:prstGeom>
        </p:spPr>
      </p:pic>
      <p:sp>
        <p:nvSpPr>
          <p:cNvPr id="12" name="TextBox 11"/>
          <p:cNvSpPr txBox="1"/>
          <p:nvPr userDrawn="1"/>
        </p:nvSpPr>
        <p:spPr>
          <a:xfrm>
            <a:off x="1" y="6666339"/>
            <a:ext cx="12191993" cy="215444"/>
          </a:xfrm>
          <a:prstGeom prst="rect">
            <a:avLst/>
          </a:prstGeom>
          <a:noFill/>
        </p:spPr>
        <p:txBody>
          <a:bodyPr wrap="square" rtlCol="0">
            <a:spAutoFit/>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Calibri" panose="020F0502020204030204" pitchFamily="34" charset="0"/>
                <a:cs typeface="Calibri" panose="020F0502020204030204" pitchFamily="34" charset="0"/>
              </a:rPr>
              <a:t>Unclassified / </a:t>
            </a:r>
            <a:r>
              <a:rPr lang="en-US" sz="800" dirty="0" smtClean="0"/>
              <a:t>DISTRIBUTION STATEMENT A: Approved for public release; distribution is unlimited</a:t>
            </a:r>
            <a:endParaRPr lang="en-US" sz="800" dirty="0">
              <a:solidFill>
                <a:schemeClr val="tx1"/>
              </a:solidFill>
              <a:latin typeface="Calibri" panose="020F0502020204030204" pitchFamily="34" charset="0"/>
              <a:cs typeface="Calibri" panose="020F0502020204030204" pitchFamily="34" charset="0"/>
            </a:endParaRPr>
          </a:p>
        </p:txBody>
      </p:sp>
      <p:sp>
        <p:nvSpPr>
          <p:cNvPr id="13" name="TextBox 12"/>
          <p:cNvSpPr txBox="1"/>
          <p:nvPr userDrawn="1"/>
        </p:nvSpPr>
        <p:spPr>
          <a:xfrm>
            <a:off x="1" y="-58056"/>
            <a:ext cx="12191999" cy="261610"/>
          </a:xfrm>
          <a:prstGeom prst="rect">
            <a:avLst/>
          </a:prstGeom>
          <a:noFill/>
        </p:spPr>
        <p:txBody>
          <a:bodyPr wrap="square" rtlCol="0">
            <a:spAutoFit/>
          </a:bodyPr>
          <a:lstStyle/>
          <a:p>
            <a:pPr algn="ctr"/>
            <a:r>
              <a:rPr lang="en-US" sz="1100" dirty="0" smtClean="0"/>
              <a:t>UNCLASSIFIED</a:t>
            </a:r>
            <a:endParaRPr lang="en-US" sz="1100" dirty="0"/>
          </a:p>
        </p:txBody>
      </p:sp>
    </p:spTree>
    <p:extLst>
      <p:ext uri="{BB962C8B-B14F-4D97-AF65-F5344CB8AC3E}">
        <p14:creationId xmlns:p14="http://schemas.microsoft.com/office/powerpoint/2010/main" val="31216845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hdr="0"/>
  <p:txStyles>
    <p:titleStyle>
      <a:lvl1pPr algn="l" defTabSz="914400" rtl="0" eaLnBrk="1" latinLnBrk="0" hangingPunct="1">
        <a:spcBef>
          <a:spcPct val="0"/>
        </a:spcBef>
        <a:buNone/>
        <a:defRPr sz="3400" b="1" kern="1200">
          <a:solidFill>
            <a:schemeClr val="tx2"/>
          </a:solidFill>
          <a:latin typeface="+mj-lt"/>
          <a:ea typeface="+mj-ea"/>
          <a:cs typeface="+mj-cs"/>
        </a:defRPr>
      </a:lvl1pPr>
    </p:titleStyle>
    <p:bodyStyle>
      <a:lvl1pPr marL="230188" indent="-230188"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684213" indent="-223838"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027113" indent="-2254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747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16088" indent="-2301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1"/>
            <a:ext cx="3153573" cy="942291"/>
          </a:xfrm>
          <a:prstGeom prst="rect">
            <a:avLst/>
          </a:prstGeom>
          <a:gradFill>
            <a:gsLst>
              <a:gs pos="0">
                <a:schemeClr val="bg1">
                  <a:lumMod val="8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809449" y="115099"/>
            <a:ext cx="10144159" cy="62497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200470"/>
            <a:ext cx="10972800" cy="5246305"/>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p:nvSpPr>
        <p:spPr>
          <a:xfrm>
            <a:off x="0" y="855457"/>
            <a:ext cx="12192000" cy="86834"/>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extBox 18"/>
          <p:cNvSpPr txBox="1"/>
          <p:nvPr/>
        </p:nvSpPr>
        <p:spPr>
          <a:xfrm>
            <a:off x="10387024" y="6605137"/>
            <a:ext cx="1804961" cy="261610"/>
          </a:xfrm>
          <a:prstGeom prst="rect">
            <a:avLst/>
          </a:prstGeom>
          <a:noFill/>
        </p:spPr>
        <p:txBody>
          <a:bodyPr wrap="square" rIns="182880" rtlCol="0">
            <a:spAutoFit/>
          </a:bodyPr>
          <a:lstStyle/>
          <a:p>
            <a:pPr algn="r"/>
            <a:fld id="{13C08B1B-55A2-42BD-A74E-BCC248896FE9}" type="slidenum">
              <a:rPr lang="en-US" sz="1100" b="1" smtClean="0">
                <a:solidFill>
                  <a:schemeClr val="tx1">
                    <a:lumMod val="50000"/>
                    <a:lumOff val="50000"/>
                  </a:schemeClr>
                </a:solidFill>
              </a:rPr>
              <a:t>‹#›</a:t>
            </a:fld>
            <a:endParaRPr lang="en-US" sz="1100" b="1" dirty="0">
              <a:solidFill>
                <a:schemeClr val="tx1">
                  <a:lumMod val="50000"/>
                  <a:lumOff val="50000"/>
                </a:schemeClr>
              </a:solidFill>
            </a:endParaRPr>
          </a:p>
        </p:txBody>
      </p:sp>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304" y="160540"/>
            <a:ext cx="1364187" cy="548640"/>
          </a:xfrm>
          <a:prstGeom prst="rect">
            <a:avLst/>
          </a:prstGeom>
        </p:spPr>
      </p:pic>
      <p:sp>
        <p:nvSpPr>
          <p:cNvPr id="8" name="TextBox 7"/>
          <p:cNvSpPr txBox="1"/>
          <p:nvPr userDrawn="1"/>
        </p:nvSpPr>
        <p:spPr>
          <a:xfrm>
            <a:off x="1" y="6666339"/>
            <a:ext cx="12191993"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u="none" dirty="0" smtClean="0"/>
              <a:t>NSWCDD-PN-21-00010 </a:t>
            </a:r>
            <a:r>
              <a:rPr lang="en-US" sz="1000" dirty="0" smtClean="0"/>
              <a:t> DISTRIBUTION STATEMENT A: Approved for public release; distribution is unlimited</a:t>
            </a:r>
            <a:endParaRPr lang="en-US" sz="1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87694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spcBef>
          <a:spcPct val="0"/>
        </a:spcBef>
        <a:buNone/>
        <a:defRPr sz="3400" b="1" kern="1200">
          <a:solidFill>
            <a:schemeClr val="tx2"/>
          </a:solidFill>
          <a:latin typeface="+mj-lt"/>
          <a:ea typeface="+mj-ea"/>
          <a:cs typeface="+mj-cs"/>
        </a:defRPr>
      </a:lvl1pPr>
    </p:titleStyle>
    <p:bodyStyle>
      <a:lvl1pPr marL="230188" indent="-230188"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684213" indent="-223838"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027113" indent="-2254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747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16088" indent="-2301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microsoft.com/office/2007/relationships/hdphoto" Target="../media/hdphoto3.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5.wdp"/><Relationship Id="rId4" Type="http://schemas.openxmlformats.org/officeDocument/2006/relationships/image" Target="../media/image26.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microsoft.com/office/2007/relationships/hdphoto" Target="../media/hdphoto7.wdp"/><Relationship Id="rId5" Type="http://schemas.openxmlformats.org/officeDocument/2006/relationships/image" Target="../media/image33.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5.png"/><Relationship Id="rId7" Type="http://schemas.openxmlformats.org/officeDocument/2006/relationships/diagramLayout" Target="../diagrams/layout4.xml"/><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diagramData" Target="../diagrams/data4.xml"/><Relationship Id="rId5" Type="http://schemas.openxmlformats.org/officeDocument/2006/relationships/image" Target="../media/image36.png"/><Relationship Id="rId10" Type="http://schemas.microsoft.com/office/2007/relationships/diagramDrawing" Target="../diagrams/drawing4.xml"/><Relationship Id="rId4" Type="http://schemas.microsoft.com/office/2007/relationships/hdphoto" Target="../media/hdphoto8.wdp"/><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0.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Data" Target="../diagrams/data2.xml"/><Relationship Id="rId11" Type="http://schemas.openxmlformats.org/officeDocument/2006/relationships/image" Target="../media/image12.png"/><Relationship Id="rId5" Type="http://schemas.openxmlformats.org/officeDocument/2006/relationships/image" Target="../media/image11.png"/><Relationship Id="rId10" Type="http://schemas.microsoft.com/office/2007/relationships/diagramDrawing" Target="../diagrams/drawing2.xml"/><Relationship Id="rId4" Type="http://schemas.microsoft.com/office/2007/relationships/hdphoto" Target="../media/hdphoto1.wdp"/><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Fatigue Detection and Prediction Using Wearable Technology</a:t>
            </a:r>
            <a:endParaRPr lang="en-US" dirty="0"/>
          </a:p>
        </p:txBody>
      </p:sp>
      <p:sp>
        <p:nvSpPr>
          <p:cNvPr id="3" name="Subtitle 2"/>
          <p:cNvSpPr>
            <a:spLocks noGrp="1"/>
          </p:cNvSpPr>
          <p:nvPr>
            <p:ph type="subTitle" idx="1"/>
          </p:nvPr>
        </p:nvSpPr>
        <p:spPr/>
        <p:txBody>
          <a:bodyPr/>
          <a:lstStyle/>
          <a:p>
            <a:r>
              <a:rPr lang="en-US" dirty="0" smtClean="0"/>
              <a:t>Presenter: Rachel Sides</a:t>
            </a:r>
          </a:p>
          <a:p>
            <a:r>
              <a:rPr lang="en-US" sz="2000" b="0" dirty="0"/>
              <a:t>Project Lead: Alex </a:t>
            </a:r>
            <a:r>
              <a:rPr lang="en-US" sz="2000" b="0" dirty="0" err="1"/>
              <a:t>Kniffin</a:t>
            </a:r>
            <a:endParaRPr lang="en-US" sz="2000" b="0" dirty="0"/>
          </a:p>
          <a:p>
            <a:r>
              <a:rPr lang="en-US" sz="2000" b="0" dirty="0"/>
              <a:t>Naval Surface Warfare Center – Dahlgren </a:t>
            </a:r>
            <a:r>
              <a:rPr lang="en-US" sz="2000" b="0" dirty="0" smtClean="0"/>
              <a:t>Division</a:t>
            </a:r>
          </a:p>
          <a:p>
            <a:r>
              <a:rPr lang="en-US" sz="2000" dirty="0" smtClean="0"/>
              <a:t>V13 Human Systems and Automation Branch</a:t>
            </a:r>
            <a:endParaRPr lang="en-US" sz="2000" b="0" dirty="0"/>
          </a:p>
        </p:txBody>
      </p:sp>
    </p:spTree>
    <p:extLst>
      <p:ext uri="{BB962C8B-B14F-4D97-AF65-F5344CB8AC3E}">
        <p14:creationId xmlns:p14="http://schemas.microsoft.com/office/powerpoint/2010/main" val="4259137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Methods and Timing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8138239"/>
              </p:ext>
            </p:extLst>
          </p:nvPr>
        </p:nvGraphicFramePr>
        <p:xfrm>
          <a:off x="2020088" y="1130582"/>
          <a:ext cx="8063971" cy="1872270"/>
        </p:xfrm>
        <a:graphic>
          <a:graphicData uri="http://schemas.openxmlformats.org/drawingml/2006/table">
            <a:tbl>
              <a:tblPr firstRow="1" bandRow="1">
                <a:tableStyleId>{5C22544A-7EE6-4342-B048-85BDC9FD1C3A}</a:tableStyleId>
              </a:tblPr>
              <a:tblGrid>
                <a:gridCol w="4241742">
                  <a:extLst>
                    <a:ext uri="{9D8B030D-6E8A-4147-A177-3AD203B41FA5}">
                      <a16:colId xmlns:a16="http://schemas.microsoft.com/office/drawing/2014/main" val="2828764759"/>
                    </a:ext>
                  </a:extLst>
                </a:gridCol>
                <a:gridCol w="3822229">
                  <a:extLst>
                    <a:ext uri="{9D8B030D-6E8A-4147-A177-3AD203B41FA5}">
                      <a16:colId xmlns:a16="http://schemas.microsoft.com/office/drawing/2014/main" val="822156179"/>
                    </a:ext>
                  </a:extLst>
                </a:gridCol>
              </a:tblGrid>
              <a:tr h="312045">
                <a:tc>
                  <a:txBody>
                    <a:bodyPr/>
                    <a:lstStyle/>
                    <a:p>
                      <a:r>
                        <a:rPr lang="en-US" sz="2000" dirty="0" smtClean="0">
                          <a:solidFill>
                            <a:schemeClr val="tx1"/>
                          </a:solidFill>
                        </a:rPr>
                        <a:t>B-Alert EEG</a:t>
                      </a:r>
                      <a:endParaRPr lang="en-US" sz="2000" dirty="0">
                        <a:solidFill>
                          <a:schemeClr val="tx1"/>
                        </a:solidFill>
                      </a:endParaRPr>
                    </a:p>
                  </a:txBody>
                  <a:tcPr marL="0" marR="0" marT="0" marB="0">
                    <a:noFill/>
                  </a:tcPr>
                </a:tc>
                <a:tc>
                  <a:txBody>
                    <a:bodyPr/>
                    <a:lstStyle/>
                    <a:p>
                      <a:r>
                        <a:rPr lang="en-US" sz="2000" dirty="0" smtClean="0">
                          <a:solidFill>
                            <a:schemeClr val="tx1"/>
                          </a:solidFill>
                        </a:rPr>
                        <a:t>MUSE 2® EEG</a:t>
                      </a:r>
                      <a:endParaRPr lang="en-US" sz="2000" dirty="0">
                        <a:solidFill>
                          <a:schemeClr val="tx1"/>
                        </a:solidFill>
                      </a:endParaRPr>
                    </a:p>
                  </a:txBody>
                  <a:tcPr marL="0" marR="0" marT="0" marB="0">
                    <a:noFill/>
                  </a:tcPr>
                </a:tc>
                <a:extLst>
                  <a:ext uri="{0D108BD9-81ED-4DB2-BD59-A6C34878D82A}">
                    <a16:rowId xmlns:a16="http://schemas.microsoft.com/office/drawing/2014/main" val="1678672606"/>
                  </a:ext>
                </a:extLst>
              </a:tr>
              <a:tr h="1560225">
                <a:tc>
                  <a:txBody>
                    <a:bodyPr/>
                    <a:lstStyle/>
                    <a:p>
                      <a:pPr marL="285750" indent="-285750">
                        <a:buFont typeface="Wingdings" panose="05000000000000000000" pitchFamily="2" charset="2"/>
                        <a:buChar char="§"/>
                      </a:pPr>
                      <a:r>
                        <a:rPr lang="en-US" sz="1800" dirty="0" smtClean="0">
                          <a:solidFill>
                            <a:schemeClr val="tx1"/>
                          </a:solidFill>
                        </a:rPr>
                        <a:t>Baseline for cognitive state classification</a:t>
                      </a:r>
                    </a:p>
                    <a:p>
                      <a:pPr marL="628650" lvl="1" indent="-285750">
                        <a:buFont typeface="Calibri" panose="020F0502020204030204" pitchFamily="34" charset="0"/>
                        <a:buChar char="–"/>
                      </a:pPr>
                      <a:r>
                        <a:rPr lang="en-US" sz="1600" baseline="0" dirty="0" smtClean="0">
                          <a:solidFill>
                            <a:schemeClr val="tx1"/>
                          </a:solidFill>
                        </a:rPr>
                        <a:t>High Engagement</a:t>
                      </a:r>
                    </a:p>
                    <a:p>
                      <a:pPr marL="628650" lvl="1" indent="-285750">
                        <a:buFont typeface="Calibri" panose="020F0502020204030204" pitchFamily="34" charset="0"/>
                        <a:buChar char="–"/>
                      </a:pPr>
                      <a:r>
                        <a:rPr lang="en-US" sz="1600" baseline="0" dirty="0" smtClean="0">
                          <a:solidFill>
                            <a:schemeClr val="tx1"/>
                          </a:solidFill>
                        </a:rPr>
                        <a:t>Low Engagement</a:t>
                      </a:r>
                    </a:p>
                    <a:p>
                      <a:pPr marL="628650" lvl="1" indent="-285750">
                        <a:buFont typeface="Calibri" panose="020F0502020204030204" pitchFamily="34" charset="0"/>
                        <a:buChar char="–"/>
                      </a:pPr>
                      <a:r>
                        <a:rPr lang="en-US" sz="1600" baseline="0" dirty="0" smtClean="0">
                          <a:solidFill>
                            <a:schemeClr val="tx1"/>
                          </a:solidFill>
                        </a:rPr>
                        <a:t>Distracted</a:t>
                      </a:r>
                    </a:p>
                    <a:p>
                      <a:pPr marL="628650" lvl="1" indent="-285750">
                        <a:buFont typeface="Calibri" panose="020F0502020204030204" pitchFamily="34" charset="0"/>
                        <a:buChar char="–"/>
                      </a:pPr>
                      <a:r>
                        <a:rPr lang="en-US" sz="1600" baseline="0" dirty="0" smtClean="0">
                          <a:solidFill>
                            <a:schemeClr val="tx1"/>
                          </a:solidFill>
                        </a:rPr>
                        <a:t>Sleep Onset</a:t>
                      </a:r>
                    </a:p>
                  </a:txBody>
                  <a:tcPr marL="0" marR="0" marT="0" marB="0">
                    <a:noFill/>
                  </a:tcPr>
                </a:tc>
                <a:tc>
                  <a:txBody>
                    <a:bodyPr/>
                    <a:lstStyle/>
                    <a:p>
                      <a:pPr marL="285750" indent="-285750">
                        <a:buFont typeface="Wingdings" panose="05000000000000000000" pitchFamily="2" charset="2"/>
                        <a:buChar char="§"/>
                      </a:pPr>
                      <a:r>
                        <a:rPr lang="en-US" sz="1800" dirty="0" smtClean="0">
                          <a:solidFill>
                            <a:schemeClr val="tx1"/>
                          </a:solidFill>
                        </a:rPr>
                        <a:t>Touchless for pandemic response</a:t>
                      </a:r>
                    </a:p>
                    <a:p>
                      <a:pPr marL="285750" indent="-285750">
                        <a:buFont typeface="Wingdings" panose="05000000000000000000" pitchFamily="2" charset="2"/>
                        <a:buChar char="§"/>
                      </a:pPr>
                      <a:r>
                        <a:rPr lang="en-US" sz="1800" dirty="0" smtClean="0">
                          <a:solidFill>
                            <a:schemeClr val="tx1"/>
                          </a:solidFill>
                        </a:rPr>
                        <a:t>Baseline performed for consistency</a:t>
                      </a:r>
                    </a:p>
                    <a:p>
                      <a:pPr marL="628650" lvl="1" indent="-285750">
                        <a:buFont typeface="Calibri" panose="020F0502020204030204" pitchFamily="34" charset="0"/>
                        <a:buChar char="–"/>
                      </a:pPr>
                      <a:r>
                        <a:rPr lang="en-US" sz="1600" dirty="0" smtClean="0">
                          <a:solidFill>
                            <a:schemeClr val="tx1"/>
                          </a:solidFill>
                        </a:rPr>
                        <a:t>No classification</a:t>
                      </a:r>
                    </a:p>
                  </a:txBody>
                  <a:tcPr marL="0" marR="0" marT="0" marB="0">
                    <a:noFill/>
                  </a:tcPr>
                </a:tc>
                <a:extLst>
                  <a:ext uri="{0D108BD9-81ED-4DB2-BD59-A6C34878D82A}">
                    <a16:rowId xmlns:a16="http://schemas.microsoft.com/office/drawing/2014/main" val="907807406"/>
                  </a:ext>
                </a:extLst>
              </a:tr>
            </a:tbl>
          </a:graphicData>
        </a:graphic>
      </p:graphicFrame>
      <p:grpSp>
        <p:nvGrpSpPr>
          <p:cNvPr id="29" name="Group 28"/>
          <p:cNvGrpSpPr/>
          <p:nvPr/>
        </p:nvGrpSpPr>
        <p:grpSpPr>
          <a:xfrm>
            <a:off x="162962" y="3153509"/>
            <a:ext cx="11790645" cy="3493459"/>
            <a:chOff x="0" y="3418207"/>
            <a:chExt cx="9143999" cy="3478070"/>
          </a:xfrm>
        </p:grpSpPr>
        <p:sp>
          <p:nvSpPr>
            <p:cNvPr id="30" name="Freeform 29"/>
            <p:cNvSpPr/>
            <p:nvPr/>
          </p:nvSpPr>
          <p:spPr>
            <a:xfrm>
              <a:off x="0" y="3418209"/>
              <a:ext cx="1785937" cy="3478068"/>
            </a:xfrm>
            <a:custGeom>
              <a:avLst/>
              <a:gdLst>
                <a:gd name="connsiteX0" fmla="*/ 0 w 1785937"/>
                <a:gd name="connsiteY0" fmla="*/ 178594 h 3831216"/>
                <a:gd name="connsiteX1" fmla="*/ 178594 w 1785937"/>
                <a:gd name="connsiteY1" fmla="*/ 0 h 3831216"/>
                <a:gd name="connsiteX2" fmla="*/ 1607343 w 1785937"/>
                <a:gd name="connsiteY2" fmla="*/ 0 h 3831216"/>
                <a:gd name="connsiteX3" fmla="*/ 1785937 w 1785937"/>
                <a:gd name="connsiteY3" fmla="*/ 178594 h 3831216"/>
                <a:gd name="connsiteX4" fmla="*/ 1785937 w 1785937"/>
                <a:gd name="connsiteY4" fmla="*/ 3652622 h 3831216"/>
                <a:gd name="connsiteX5" fmla="*/ 1607343 w 1785937"/>
                <a:gd name="connsiteY5" fmla="*/ 3831216 h 3831216"/>
                <a:gd name="connsiteX6" fmla="*/ 178594 w 1785937"/>
                <a:gd name="connsiteY6" fmla="*/ 3831216 h 3831216"/>
                <a:gd name="connsiteX7" fmla="*/ 0 w 1785937"/>
                <a:gd name="connsiteY7" fmla="*/ 3652622 h 3831216"/>
                <a:gd name="connsiteX8" fmla="*/ 0 w 1785937"/>
                <a:gd name="connsiteY8" fmla="*/ 178594 h 38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937" h="3831216">
                  <a:moveTo>
                    <a:pt x="0" y="178594"/>
                  </a:moveTo>
                  <a:cubicBezTo>
                    <a:pt x="0" y="79959"/>
                    <a:pt x="79959" y="0"/>
                    <a:pt x="178594" y="0"/>
                  </a:cubicBezTo>
                  <a:lnTo>
                    <a:pt x="1607343" y="0"/>
                  </a:lnTo>
                  <a:cubicBezTo>
                    <a:pt x="1705978" y="0"/>
                    <a:pt x="1785937" y="79959"/>
                    <a:pt x="1785937" y="178594"/>
                  </a:cubicBezTo>
                  <a:lnTo>
                    <a:pt x="1785937" y="3652622"/>
                  </a:lnTo>
                  <a:cubicBezTo>
                    <a:pt x="1785937" y="3751257"/>
                    <a:pt x="1705978" y="3831216"/>
                    <a:pt x="1607343" y="3831216"/>
                  </a:cubicBezTo>
                  <a:lnTo>
                    <a:pt x="178594" y="3831216"/>
                  </a:lnTo>
                  <a:cubicBezTo>
                    <a:pt x="79959" y="3831216"/>
                    <a:pt x="0" y="3751257"/>
                    <a:pt x="0" y="3652622"/>
                  </a:cubicBezTo>
                  <a:lnTo>
                    <a:pt x="0" y="1785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 tIns="1645920" rIns="73152" bIns="914400" numCol="1" spcCol="1270" anchor="t" anchorCtr="0">
              <a:noAutofit/>
            </a:bodyPr>
            <a:lstStyle/>
            <a:p>
              <a:pPr algn="ctr" defTabSz="622300">
                <a:lnSpc>
                  <a:spcPct val="90000"/>
                </a:lnSpc>
                <a:spcBef>
                  <a:spcPct val="0"/>
                </a:spcBef>
                <a:spcAft>
                  <a:spcPct val="35000"/>
                </a:spcAft>
              </a:pPr>
              <a:r>
                <a:rPr lang="en-US" sz="2000" u="sng" dirty="0"/>
                <a:t>Devices &amp; Brief</a:t>
              </a:r>
            </a:p>
            <a:p>
              <a:pPr marL="285750" lvl="1" indent="-285750" defTabSz="466725">
                <a:lnSpc>
                  <a:spcPct val="90000"/>
                </a:lnSpc>
                <a:spcBef>
                  <a:spcPct val="0"/>
                </a:spcBef>
                <a:spcAft>
                  <a:spcPct val="15000"/>
                </a:spcAft>
                <a:buFont typeface="Arial" panose="020B0604020202020204" pitchFamily="34" charset="0"/>
                <a:buChar char="•"/>
              </a:pPr>
              <a:r>
                <a:rPr lang="en-US" dirty="0"/>
                <a:t>EEG</a:t>
              </a:r>
            </a:p>
            <a:p>
              <a:pPr marL="285750" lvl="1" indent="-285750" defTabSz="466725">
                <a:lnSpc>
                  <a:spcPct val="90000"/>
                </a:lnSpc>
                <a:spcBef>
                  <a:spcPct val="0"/>
                </a:spcBef>
                <a:spcAft>
                  <a:spcPct val="15000"/>
                </a:spcAft>
                <a:buFont typeface="Arial" panose="020B0604020202020204" pitchFamily="34" charset="0"/>
                <a:buChar char="•"/>
              </a:pPr>
              <a:r>
                <a:rPr lang="en-US" dirty="0" smtClean="0"/>
                <a:t>E4®</a:t>
              </a:r>
              <a:endParaRPr lang="en-US" dirty="0"/>
            </a:p>
          </p:txBody>
        </p:sp>
        <p:sp>
          <p:nvSpPr>
            <p:cNvPr id="31" name="Oval 30"/>
            <p:cNvSpPr/>
            <p:nvPr/>
          </p:nvSpPr>
          <p:spPr>
            <a:xfrm>
              <a:off x="264899" y="3492511"/>
              <a:ext cx="1224505" cy="1554480"/>
            </a:xfrm>
            <a:prstGeom prst="ellipse">
              <a:avLst/>
            </a:prstGeom>
            <a:blipFill dpi="0" rotWithShape="1">
              <a:blip r:embed="rId3"/>
              <a:srcRect/>
              <a:stretch>
                <a:fillRect l="-9519" t="-2170" r="165" b="-8959"/>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31"/>
            <p:cNvSpPr/>
            <p:nvPr/>
          </p:nvSpPr>
          <p:spPr>
            <a:xfrm>
              <a:off x="1839516" y="3418208"/>
              <a:ext cx="1785937" cy="3478066"/>
            </a:xfrm>
            <a:custGeom>
              <a:avLst/>
              <a:gdLst>
                <a:gd name="connsiteX0" fmla="*/ 0 w 1785937"/>
                <a:gd name="connsiteY0" fmla="*/ 178594 h 3831216"/>
                <a:gd name="connsiteX1" fmla="*/ 178594 w 1785937"/>
                <a:gd name="connsiteY1" fmla="*/ 0 h 3831216"/>
                <a:gd name="connsiteX2" fmla="*/ 1607343 w 1785937"/>
                <a:gd name="connsiteY2" fmla="*/ 0 h 3831216"/>
                <a:gd name="connsiteX3" fmla="*/ 1785937 w 1785937"/>
                <a:gd name="connsiteY3" fmla="*/ 178594 h 3831216"/>
                <a:gd name="connsiteX4" fmla="*/ 1785937 w 1785937"/>
                <a:gd name="connsiteY4" fmla="*/ 3652622 h 3831216"/>
                <a:gd name="connsiteX5" fmla="*/ 1607343 w 1785937"/>
                <a:gd name="connsiteY5" fmla="*/ 3831216 h 3831216"/>
                <a:gd name="connsiteX6" fmla="*/ 178594 w 1785937"/>
                <a:gd name="connsiteY6" fmla="*/ 3831216 h 3831216"/>
                <a:gd name="connsiteX7" fmla="*/ 0 w 1785937"/>
                <a:gd name="connsiteY7" fmla="*/ 3652622 h 3831216"/>
                <a:gd name="connsiteX8" fmla="*/ 0 w 1785937"/>
                <a:gd name="connsiteY8" fmla="*/ 178594 h 38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937" h="3831216">
                  <a:moveTo>
                    <a:pt x="0" y="178594"/>
                  </a:moveTo>
                  <a:cubicBezTo>
                    <a:pt x="0" y="79959"/>
                    <a:pt x="79959" y="0"/>
                    <a:pt x="178594" y="0"/>
                  </a:cubicBezTo>
                  <a:lnTo>
                    <a:pt x="1607343" y="0"/>
                  </a:lnTo>
                  <a:cubicBezTo>
                    <a:pt x="1705978" y="0"/>
                    <a:pt x="1785937" y="79959"/>
                    <a:pt x="1785937" y="178594"/>
                  </a:cubicBezTo>
                  <a:lnTo>
                    <a:pt x="1785937" y="3652622"/>
                  </a:lnTo>
                  <a:cubicBezTo>
                    <a:pt x="1785937" y="3751257"/>
                    <a:pt x="1705978" y="3831216"/>
                    <a:pt x="1607343" y="3831216"/>
                  </a:cubicBezTo>
                  <a:lnTo>
                    <a:pt x="178594" y="3831216"/>
                  </a:lnTo>
                  <a:cubicBezTo>
                    <a:pt x="79959" y="3831216"/>
                    <a:pt x="0" y="3751257"/>
                    <a:pt x="0" y="3652622"/>
                  </a:cubicBezTo>
                  <a:lnTo>
                    <a:pt x="0" y="1785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 tIns="1645920" rIns="73152" bIns="914400" numCol="1" spcCol="1270" anchor="t" anchorCtr="0">
              <a:noAutofit/>
            </a:bodyPr>
            <a:lstStyle/>
            <a:p>
              <a:pPr algn="ctr" defTabSz="622300">
                <a:lnSpc>
                  <a:spcPct val="90000"/>
                </a:lnSpc>
                <a:spcBef>
                  <a:spcPct val="0"/>
                </a:spcBef>
                <a:spcAft>
                  <a:spcPct val="35000"/>
                </a:spcAft>
              </a:pPr>
              <a:r>
                <a:rPr lang="en-US" sz="2000" u="sng" dirty="0"/>
                <a:t>EEG Baseline</a:t>
              </a:r>
            </a:p>
            <a:p>
              <a:pPr marL="111125" lvl="1" indent="-111125" defTabSz="466725">
                <a:lnSpc>
                  <a:spcPct val="90000"/>
                </a:lnSpc>
                <a:spcBef>
                  <a:spcPct val="0"/>
                </a:spcBef>
                <a:spcAft>
                  <a:spcPct val="15000"/>
                </a:spcAft>
                <a:buFont typeface="Arial" panose="020B0604020202020204" pitchFamily="34" charset="0"/>
                <a:buChar char="•"/>
              </a:pPr>
              <a:r>
                <a:rPr lang="en-US" dirty="0"/>
                <a:t>3 Choice VT</a:t>
              </a:r>
            </a:p>
            <a:p>
              <a:pPr marL="111125" lvl="1" indent="-111125" defTabSz="466725">
                <a:lnSpc>
                  <a:spcPct val="90000"/>
                </a:lnSpc>
                <a:spcBef>
                  <a:spcPct val="0"/>
                </a:spcBef>
                <a:spcAft>
                  <a:spcPct val="15000"/>
                </a:spcAft>
                <a:buFont typeface="Arial" panose="020B0604020202020204" pitchFamily="34" charset="0"/>
                <a:buChar char="•"/>
              </a:pPr>
              <a:r>
                <a:rPr lang="en-US" dirty="0"/>
                <a:t>Eyes Open VT</a:t>
              </a:r>
            </a:p>
            <a:p>
              <a:pPr marL="111125" lvl="1" indent="-111125" defTabSz="466725">
                <a:lnSpc>
                  <a:spcPct val="90000"/>
                </a:lnSpc>
                <a:spcBef>
                  <a:spcPct val="0"/>
                </a:spcBef>
                <a:spcAft>
                  <a:spcPct val="15000"/>
                </a:spcAft>
                <a:buFont typeface="Arial" panose="020B0604020202020204" pitchFamily="34" charset="0"/>
                <a:buChar char="•"/>
              </a:pPr>
              <a:r>
                <a:rPr lang="en-US" dirty="0"/>
                <a:t>Eyes Closed VT</a:t>
              </a:r>
            </a:p>
          </p:txBody>
        </p:sp>
        <p:sp>
          <p:nvSpPr>
            <p:cNvPr id="33" name="Oval 32"/>
            <p:cNvSpPr/>
            <p:nvPr/>
          </p:nvSpPr>
          <p:spPr>
            <a:xfrm>
              <a:off x="2104412" y="3492511"/>
              <a:ext cx="1224505" cy="1554480"/>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33"/>
            <p:cNvSpPr/>
            <p:nvPr/>
          </p:nvSpPr>
          <p:spPr>
            <a:xfrm>
              <a:off x="3679031" y="3418208"/>
              <a:ext cx="1785937" cy="3478066"/>
            </a:xfrm>
            <a:custGeom>
              <a:avLst/>
              <a:gdLst>
                <a:gd name="connsiteX0" fmla="*/ 0 w 1785937"/>
                <a:gd name="connsiteY0" fmla="*/ 178594 h 3831216"/>
                <a:gd name="connsiteX1" fmla="*/ 178594 w 1785937"/>
                <a:gd name="connsiteY1" fmla="*/ 0 h 3831216"/>
                <a:gd name="connsiteX2" fmla="*/ 1607343 w 1785937"/>
                <a:gd name="connsiteY2" fmla="*/ 0 h 3831216"/>
                <a:gd name="connsiteX3" fmla="*/ 1785937 w 1785937"/>
                <a:gd name="connsiteY3" fmla="*/ 178594 h 3831216"/>
                <a:gd name="connsiteX4" fmla="*/ 1785937 w 1785937"/>
                <a:gd name="connsiteY4" fmla="*/ 3652622 h 3831216"/>
                <a:gd name="connsiteX5" fmla="*/ 1607343 w 1785937"/>
                <a:gd name="connsiteY5" fmla="*/ 3831216 h 3831216"/>
                <a:gd name="connsiteX6" fmla="*/ 178594 w 1785937"/>
                <a:gd name="connsiteY6" fmla="*/ 3831216 h 3831216"/>
                <a:gd name="connsiteX7" fmla="*/ 0 w 1785937"/>
                <a:gd name="connsiteY7" fmla="*/ 3652622 h 3831216"/>
                <a:gd name="connsiteX8" fmla="*/ 0 w 1785937"/>
                <a:gd name="connsiteY8" fmla="*/ 178594 h 38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937" h="3831216">
                  <a:moveTo>
                    <a:pt x="0" y="178594"/>
                  </a:moveTo>
                  <a:cubicBezTo>
                    <a:pt x="0" y="79959"/>
                    <a:pt x="79959" y="0"/>
                    <a:pt x="178594" y="0"/>
                  </a:cubicBezTo>
                  <a:lnTo>
                    <a:pt x="1607343" y="0"/>
                  </a:lnTo>
                  <a:cubicBezTo>
                    <a:pt x="1705978" y="0"/>
                    <a:pt x="1785937" y="79959"/>
                    <a:pt x="1785937" y="178594"/>
                  </a:cubicBezTo>
                  <a:lnTo>
                    <a:pt x="1785937" y="3652622"/>
                  </a:lnTo>
                  <a:cubicBezTo>
                    <a:pt x="1785937" y="3751257"/>
                    <a:pt x="1705978" y="3831216"/>
                    <a:pt x="1607343" y="3831216"/>
                  </a:cubicBezTo>
                  <a:lnTo>
                    <a:pt x="178594" y="3831216"/>
                  </a:lnTo>
                  <a:cubicBezTo>
                    <a:pt x="79959" y="3831216"/>
                    <a:pt x="0" y="3751257"/>
                    <a:pt x="0" y="3652622"/>
                  </a:cubicBezTo>
                  <a:lnTo>
                    <a:pt x="0" y="1785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 tIns="1645920" rIns="73152" bIns="914400" numCol="1" spcCol="1270" anchor="t" anchorCtr="0">
              <a:noAutofit/>
            </a:bodyPr>
            <a:lstStyle/>
            <a:p>
              <a:pPr algn="ctr" defTabSz="622300">
                <a:lnSpc>
                  <a:spcPct val="90000"/>
                </a:lnSpc>
                <a:spcBef>
                  <a:spcPct val="0"/>
                </a:spcBef>
                <a:spcAft>
                  <a:spcPct val="35000"/>
                </a:spcAft>
              </a:pPr>
              <a:r>
                <a:rPr lang="en-US" sz="2000" u="sng" dirty="0"/>
                <a:t>Begin Data Collection</a:t>
              </a:r>
            </a:p>
            <a:p>
              <a:pPr marL="225425" lvl="1" indent="-225425" defTabSz="466725">
                <a:lnSpc>
                  <a:spcPct val="90000"/>
                </a:lnSpc>
                <a:spcBef>
                  <a:spcPct val="0"/>
                </a:spcBef>
                <a:spcAft>
                  <a:spcPct val="15000"/>
                </a:spcAft>
                <a:buFont typeface="Arial" panose="020B0604020202020204" pitchFamily="34" charset="0"/>
                <a:buChar char="•"/>
              </a:pPr>
              <a:r>
                <a:rPr lang="en-US" sz="1600" dirty="0"/>
                <a:t>Demographics</a:t>
              </a:r>
            </a:p>
            <a:p>
              <a:pPr marL="225425" lvl="1" indent="-225425" defTabSz="466725">
                <a:lnSpc>
                  <a:spcPct val="90000"/>
                </a:lnSpc>
                <a:spcBef>
                  <a:spcPct val="0"/>
                </a:spcBef>
                <a:spcAft>
                  <a:spcPct val="15000"/>
                </a:spcAft>
                <a:buFont typeface="Arial" panose="020B0604020202020204" pitchFamily="34" charset="0"/>
                <a:buChar char="•"/>
              </a:pPr>
              <a:r>
                <a:rPr lang="en-US" sz="1600" dirty="0"/>
                <a:t>ADACL Survey</a:t>
              </a:r>
            </a:p>
          </p:txBody>
        </p:sp>
        <p:sp>
          <p:nvSpPr>
            <p:cNvPr id="35" name="Oval 34"/>
            <p:cNvSpPr/>
            <p:nvPr/>
          </p:nvSpPr>
          <p:spPr>
            <a:xfrm>
              <a:off x="3943924" y="3492511"/>
              <a:ext cx="1224505" cy="1554480"/>
            </a:xfrm>
            <a:prstGeom prst="ellipse">
              <a:avLst/>
            </a:prstGeom>
            <a:blipFill rotWithShape="1">
              <a:blip r:embed="rId5">
                <a:extLst>
                  <a:ext uri="{BEBA8EAE-BF5A-486C-A8C5-ECC9F3942E4B}">
                    <a14:imgProps xmlns:a14="http://schemas.microsoft.com/office/drawing/2010/main">
                      <a14:imgLayer r:embed="rId6">
                        <a14:imgEffect>
                          <a14:backgroundRemoval t="1563" b="100000" l="9766" r="89844"/>
                        </a14:imgEffect>
                      </a14:imgLayer>
                    </a14:imgProps>
                  </a:ext>
                </a:extLst>
              </a:blip>
              <a:srcRect/>
              <a:stretch>
                <a:fillRect l="-2554" t="-7470" r="-4916"/>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35"/>
            <p:cNvSpPr/>
            <p:nvPr/>
          </p:nvSpPr>
          <p:spPr>
            <a:xfrm>
              <a:off x="5518546" y="3418208"/>
              <a:ext cx="1785937" cy="3478066"/>
            </a:xfrm>
            <a:custGeom>
              <a:avLst/>
              <a:gdLst>
                <a:gd name="connsiteX0" fmla="*/ 0 w 1785937"/>
                <a:gd name="connsiteY0" fmla="*/ 178594 h 3831216"/>
                <a:gd name="connsiteX1" fmla="*/ 178594 w 1785937"/>
                <a:gd name="connsiteY1" fmla="*/ 0 h 3831216"/>
                <a:gd name="connsiteX2" fmla="*/ 1607343 w 1785937"/>
                <a:gd name="connsiteY2" fmla="*/ 0 h 3831216"/>
                <a:gd name="connsiteX3" fmla="*/ 1785937 w 1785937"/>
                <a:gd name="connsiteY3" fmla="*/ 178594 h 3831216"/>
                <a:gd name="connsiteX4" fmla="*/ 1785937 w 1785937"/>
                <a:gd name="connsiteY4" fmla="*/ 3652622 h 3831216"/>
                <a:gd name="connsiteX5" fmla="*/ 1607343 w 1785937"/>
                <a:gd name="connsiteY5" fmla="*/ 3831216 h 3831216"/>
                <a:gd name="connsiteX6" fmla="*/ 178594 w 1785937"/>
                <a:gd name="connsiteY6" fmla="*/ 3831216 h 3831216"/>
                <a:gd name="connsiteX7" fmla="*/ 0 w 1785937"/>
                <a:gd name="connsiteY7" fmla="*/ 3652622 h 3831216"/>
                <a:gd name="connsiteX8" fmla="*/ 0 w 1785937"/>
                <a:gd name="connsiteY8" fmla="*/ 178594 h 38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937" h="3831216">
                  <a:moveTo>
                    <a:pt x="0" y="178594"/>
                  </a:moveTo>
                  <a:cubicBezTo>
                    <a:pt x="0" y="79959"/>
                    <a:pt x="79959" y="0"/>
                    <a:pt x="178594" y="0"/>
                  </a:cubicBezTo>
                  <a:lnTo>
                    <a:pt x="1607343" y="0"/>
                  </a:lnTo>
                  <a:cubicBezTo>
                    <a:pt x="1705978" y="0"/>
                    <a:pt x="1785937" y="79959"/>
                    <a:pt x="1785937" y="178594"/>
                  </a:cubicBezTo>
                  <a:lnTo>
                    <a:pt x="1785937" y="3652622"/>
                  </a:lnTo>
                  <a:cubicBezTo>
                    <a:pt x="1785937" y="3751257"/>
                    <a:pt x="1705978" y="3831216"/>
                    <a:pt x="1607343" y="3831216"/>
                  </a:cubicBezTo>
                  <a:lnTo>
                    <a:pt x="178594" y="3831216"/>
                  </a:lnTo>
                  <a:cubicBezTo>
                    <a:pt x="79959" y="3831216"/>
                    <a:pt x="0" y="3751257"/>
                    <a:pt x="0" y="3652622"/>
                  </a:cubicBezTo>
                  <a:lnTo>
                    <a:pt x="0" y="1785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 tIns="1645920" rIns="73152" bIns="914400" numCol="1" spcCol="1270" anchor="t" anchorCtr="0">
              <a:noAutofit/>
            </a:bodyPr>
            <a:lstStyle/>
            <a:p>
              <a:pPr algn="ctr" defTabSz="622300">
                <a:lnSpc>
                  <a:spcPct val="90000"/>
                </a:lnSpc>
                <a:spcBef>
                  <a:spcPct val="0"/>
                </a:spcBef>
                <a:spcAft>
                  <a:spcPct val="35000"/>
                </a:spcAft>
              </a:pPr>
              <a:r>
                <a:rPr lang="en-US" sz="2000" u="sng" dirty="0" err="1"/>
                <a:t>Mackworth</a:t>
              </a:r>
              <a:endParaRPr lang="en-US" sz="2000" u="sng" dirty="0"/>
            </a:p>
            <a:p>
              <a:pPr marL="225425" lvl="1" indent="-225425" defTabSz="466725">
                <a:lnSpc>
                  <a:spcPct val="90000"/>
                </a:lnSpc>
                <a:spcBef>
                  <a:spcPct val="0"/>
                </a:spcBef>
                <a:spcAft>
                  <a:spcPct val="15000"/>
                </a:spcAft>
                <a:buFont typeface="Arial" panose="020B0604020202020204" pitchFamily="34" charset="0"/>
                <a:buChar char="•"/>
              </a:pPr>
              <a:r>
                <a:rPr lang="en-US" sz="1600" dirty="0"/>
                <a:t>30 minutes</a:t>
              </a:r>
            </a:p>
            <a:p>
              <a:pPr marL="225425" lvl="1" indent="-225425" defTabSz="466725">
                <a:lnSpc>
                  <a:spcPct val="90000"/>
                </a:lnSpc>
                <a:spcBef>
                  <a:spcPct val="0"/>
                </a:spcBef>
                <a:spcAft>
                  <a:spcPct val="15000"/>
                </a:spcAft>
                <a:buFont typeface="Arial" panose="020B0604020202020204" pitchFamily="34" charset="0"/>
                <a:buChar char="•"/>
              </a:pPr>
              <a:r>
                <a:rPr lang="en-US" sz="1600" dirty="0"/>
                <a:t>Single dot</a:t>
              </a:r>
            </a:p>
            <a:p>
              <a:pPr marL="225425" lvl="1" indent="-225425" defTabSz="466725">
                <a:lnSpc>
                  <a:spcPct val="90000"/>
                </a:lnSpc>
                <a:spcBef>
                  <a:spcPct val="0"/>
                </a:spcBef>
                <a:spcAft>
                  <a:spcPct val="15000"/>
                </a:spcAft>
                <a:buFont typeface="Arial" panose="020B0604020202020204" pitchFamily="34" charset="0"/>
                <a:buChar char="•"/>
              </a:pPr>
              <a:r>
                <a:rPr lang="en-US" sz="1600" dirty="0"/>
                <a:t>ADACL Survey</a:t>
              </a:r>
            </a:p>
            <a:p>
              <a:pPr marL="225425" lvl="1" indent="-225425" defTabSz="466725">
                <a:lnSpc>
                  <a:spcPct val="90000"/>
                </a:lnSpc>
                <a:spcBef>
                  <a:spcPct val="0"/>
                </a:spcBef>
                <a:spcAft>
                  <a:spcPct val="15000"/>
                </a:spcAft>
                <a:buFont typeface="Arial" panose="020B0604020202020204" pitchFamily="34" charset="0"/>
                <a:buChar char="•"/>
              </a:pPr>
              <a:r>
                <a:rPr lang="en-US" sz="1600" dirty="0"/>
                <a:t>Repeat 3x</a:t>
              </a:r>
            </a:p>
          </p:txBody>
        </p:sp>
        <p:sp>
          <p:nvSpPr>
            <p:cNvPr id="37" name="Oval 36"/>
            <p:cNvSpPr/>
            <p:nvPr/>
          </p:nvSpPr>
          <p:spPr>
            <a:xfrm>
              <a:off x="5783440" y="3492511"/>
              <a:ext cx="1224505" cy="1554480"/>
            </a:xfrm>
            <a:prstGeom prst="ellipse">
              <a:avLst/>
            </a:prstGeom>
            <a:blipFill rotWithShape="1">
              <a:blip r:embed="rId7">
                <a:extLst>
                  <a:ext uri="{BEBA8EAE-BF5A-486C-A8C5-ECC9F3942E4B}">
                    <a14:imgProps xmlns:a14="http://schemas.microsoft.com/office/drawing/2010/main">
                      <a14:imgLayer r:embed="rId8">
                        <a14:imgEffect>
                          <a14:saturation sat="400000"/>
                        </a14:imgEffect>
                        <a14:imgEffect>
                          <a14:brightnessContrast contrast="40000"/>
                        </a14:imgEffect>
                      </a14:imgLayer>
                    </a14:imgProps>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reeform 37"/>
            <p:cNvSpPr/>
            <p:nvPr/>
          </p:nvSpPr>
          <p:spPr>
            <a:xfrm>
              <a:off x="7358062" y="3418207"/>
              <a:ext cx="1785937" cy="3478066"/>
            </a:xfrm>
            <a:custGeom>
              <a:avLst/>
              <a:gdLst>
                <a:gd name="connsiteX0" fmla="*/ 0 w 1785937"/>
                <a:gd name="connsiteY0" fmla="*/ 178594 h 3831216"/>
                <a:gd name="connsiteX1" fmla="*/ 178594 w 1785937"/>
                <a:gd name="connsiteY1" fmla="*/ 0 h 3831216"/>
                <a:gd name="connsiteX2" fmla="*/ 1607343 w 1785937"/>
                <a:gd name="connsiteY2" fmla="*/ 0 h 3831216"/>
                <a:gd name="connsiteX3" fmla="*/ 1785937 w 1785937"/>
                <a:gd name="connsiteY3" fmla="*/ 178594 h 3831216"/>
                <a:gd name="connsiteX4" fmla="*/ 1785937 w 1785937"/>
                <a:gd name="connsiteY4" fmla="*/ 3652622 h 3831216"/>
                <a:gd name="connsiteX5" fmla="*/ 1607343 w 1785937"/>
                <a:gd name="connsiteY5" fmla="*/ 3831216 h 3831216"/>
                <a:gd name="connsiteX6" fmla="*/ 178594 w 1785937"/>
                <a:gd name="connsiteY6" fmla="*/ 3831216 h 3831216"/>
                <a:gd name="connsiteX7" fmla="*/ 0 w 1785937"/>
                <a:gd name="connsiteY7" fmla="*/ 3652622 h 3831216"/>
                <a:gd name="connsiteX8" fmla="*/ 0 w 1785937"/>
                <a:gd name="connsiteY8" fmla="*/ 178594 h 38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5937" h="3831216">
                  <a:moveTo>
                    <a:pt x="0" y="178594"/>
                  </a:moveTo>
                  <a:cubicBezTo>
                    <a:pt x="0" y="79959"/>
                    <a:pt x="79959" y="0"/>
                    <a:pt x="178594" y="0"/>
                  </a:cubicBezTo>
                  <a:lnTo>
                    <a:pt x="1607343" y="0"/>
                  </a:lnTo>
                  <a:cubicBezTo>
                    <a:pt x="1705978" y="0"/>
                    <a:pt x="1785937" y="79959"/>
                    <a:pt x="1785937" y="178594"/>
                  </a:cubicBezTo>
                  <a:lnTo>
                    <a:pt x="1785937" y="3652622"/>
                  </a:lnTo>
                  <a:cubicBezTo>
                    <a:pt x="1785937" y="3751257"/>
                    <a:pt x="1705978" y="3831216"/>
                    <a:pt x="1607343" y="3831216"/>
                  </a:cubicBezTo>
                  <a:lnTo>
                    <a:pt x="178594" y="3831216"/>
                  </a:lnTo>
                  <a:cubicBezTo>
                    <a:pt x="79959" y="3831216"/>
                    <a:pt x="0" y="3751257"/>
                    <a:pt x="0" y="3652622"/>
                  </a:cubicBezTo>
                  <a:lnTo>
                    <a:pt x="0" y="17859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 tIns="1645920" rIns="73152" bIns="914400" numCol="1" spcCol="1270" anchor="t" anchorCtr="0">
              <a:noAutofit/>
            </a:bodyPr>
            <a:lstStyle/>
            <a:p>
              <a:pPr algn="ctr" defTabSz="622300">
                <a:lnSpc>
                  <a:spcPct val="90000"/>
                </a:lnSpc>
                <a:spcBef>
                  <a:spcPct val="0"/>
                </a:spcBef>
                <a:spcAft>
                  <a:spcPct val="35000"/>
                </a:spcAft>
              </a:pPr>
              <a:r>
                <a:rPr lang="en-US" sz="2000" u="sng" dirty="0" err="1"/>
                <a:t>Mackworth</a:t>
              </a:r>
              <a:endParaRPr lang="en-US" sz="2400" u="sng" dirty="0"/>
            </a:p>
            <a:p>
              <a:pPr marL="225425" lvl="1" indent="-225425" defTabSz="466725">
                <a:lnSpc>
                  <a:spcPct val="90000"/>
                </a:lnSpc>
                <a:spcBef>
                  <a:spcPct val="0"/>
                </a:spcBef>
                <a:spcAft>
                  <a:spcPct val="15000"/>
                </a:spcAft>
                <a:buFont typeface="Arial" panose="020B0604020202020204" pitchFamily="34" charset="0"/>
                <a:buChar char="•"/>
              </a:pPr>
              <a:r>
                <a:rPr lang="en-US" sz="1600" dirty="0"/>
                <a:t>30 minutes</a:t>
              </a:r>
            </a:p>
            <a:p>
              <a:pPr marL="225425" lvl="1" indent="-225425" defTabSz="466725">
                <a:lnSpc>
                  <a:spcPct val="90000"/>
                </a:lnSpc>
                <a:spcBef>
                  <a:spcPct val="0"/>
                </a:spcBef>
                <a:spcAft>
                  <a:spcPct val="15000"/>
                </a:spcAft>
                <a:buFont typeface="Arial" panose="020B0604020202020204" pitchFamily="34" charset="0"/>
                <a:buChar char="•"/>
              </a:pPr>
              <a:r>
                <a:rPr lang="en-US" sz="1600" dirty="0"/>
                <a:t>Double dot</a:t>
              </a:r>
            </a:p>
            <a:p>
              <a:pPr marL="225425" lvl="1" indent="-225425" defTabSz="466725">
                <a:lnSpc>
                  <a:spcPct val="90000"/>
                </a:lnSpc>
                <a:spcBef>
                  <a:spcPct val="0"/>
                </a:spcBef>
                <a:spcAft>
                  <a:spcPct val="15000"/>
                </a:spcAft>
                <a:buFont typeface="Arial" panose="020B0604020202020204" pitchFamily="34" charset="0"/>
                <a:buChar char="•"/>
              </a:pPr>
              <a:r>
                <a:rPr lang="en-US" sz="1600" dirty="0"/>
                <a:t>ADACL Survey</a:t>
              </a:r>
            </a:p>
          </p:txBody>
        </p:sp>
        <p:sp>
          <p:nvSpPr>
            <p:cNvPr id="39" name="Oval 38"/>
            <p:cNvSpPr/>
            <p:nvPr/>
          </p:nvSpPr>
          <p:spPr>
            <a:xfrm>
              <a:off x="7622959" y="3492511"/>
              <a:ext cx="1224505" cy="1554480"/>
            </a:xfrm>
            <a:prstGeom prst="ellipse">
              <a:avLst/>
            </a:prstGeom>
            <a: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a:stretch>
                <a:fillRect l="-66528" t="-11013" r="-69458" b="-17241"/>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Left-Right Arrow 39"/>
            <p:cNvSpPr/>
            <p:nvPr/>
          </p:nvSpPr>
          <p:spPr>
            <a:xfrm>
              <a:off x="653100" y="6408835"/>
              <a:ext cx="8125139" cy="474560"/>
            </a:xfrm>
            <a:custGeom>
              <a:avLst/>
              <a:gdLst>
                <a:gd name="connsiteX0" fmla="*/ 0 w 8412480"/>
                <a:gd name="connsiteY0" fmla="*/ 287341 h 574682"/>
                <a:gd name="connsiteX1" fmla="*/ 287341 w 8412480"/>
                <a:gd name="connsiteY1" fmla="*/ 0 h 574682"/>
                <a:gd name="connsiteX2" fmla="*/ 287341 w 8412480"/>
                <a:gd name="connsiteY2" fmla="*/ 143671 h 574682"/>
                <a:gd name="connsiteX3" fmla="*/ 8125139 w 8412480"/>
                <a:gd name="connsiteY3" fmla="*/ 143671 h 574682"/>
                <a:gd name="connsiteX4" fmla="*/ 8125139 w 8412480"/>
                <a:gd name="connsiteY4" fmla="*/ 0 h 574682"/>
                <a:gd name="connsiteX5" fmla="*/ 8412480 w 8412480"/>
                <a:gd name="connsiteY5" fmla="*/ 287341 h 574682"/>
                <a:gd name="connsiteX6" fmla="*/ 8125139 w 8412480"/>
                <a:gd name="connsiteY6" fmla="*/ 574682 h 574682"/>
                <a:gd name="connsiteX7" fmla="*/ 8125139 w 8412480"/>
                <a:gd name="connsiteY7" fmla="*/ 431012 h 574682"/>
                <a:gd name="connsiteX8" fmla="*/ 287341 w 8412480"/>
                <a:gd name="connsiteY8" fmla="*/ 431012 h 574682"/>
                <a:gd name="connsiteX9" fmla="*/ 287341 w 8412480"/>
                <a:gd name="connsiteY9" fmla="*/ 574682 h 574682"/>
                <a:gd name="connsiteX10" fmla="*/ 0 w 8412480"/>
                <a:gd name="connsiteY10" fmla="*/ 287341 h 574682"/>
                <a:gd name="connsiteX0" fmla="*/ 91032 w 8125139"/>
                <a:gd name="connsiteY0" fmla="*/ 255810 h 574682"/>
                <a:gd name="connsiteX1" fmla="*/ 0 w 8125139"/>
                <a:gd name="connsiteY1" fmla="*/ 0 h 574682"/>
                <a:gd name="connsiteX2" fmla="*/ 0 w 8125139"/>
                <a:gd name="connsiteY2" fmla="*/ 143671 h 574682"/>
                <a:gd name="connsiteX3" fmla="*/ 7837798 w 8125139"/>
                <a:gd name="connsiteY3" fmla="*/ 143671 h 574682"/>
                <a:gd name="connsiteX4" fmla="*/ 7837798 w 8125139"/>
                <a:gd name="connsiteY4" fmla="*/ 0 h 574682"/>
                <a:gd name="connsiteX5" fmla="*/ 8125139 w 8125139"/>
                <a:gd name="connsiteY5" fmla="*/ 287341 h 574682"/>
                <a:gd name="connsiteX6" fmla="*/ 7837798 w 8125139"/>
                <a:gd name="connsiteY6" fmla="*/ 574682 h 574682"/>
                <a:gd name="connsiteX7" fmla="*/ 7837798 w 8125139"/>
                <a:gd name="connsiteY7" fmla="*/ 431012 h 574682"/>
                <a:gd name="connsiteX8" fmla="*/ 0 w 8125139"/>
                <a:gd name="connsiteY8" fmla="*/ 431012 h 574682"/>
                <a:gd name="connsiteX9" fmla="*/ 0 w 8125139"/>
                <a:gd name="connsiteY9" fmla="*/ 574682 h 574682"/>
                <a:gd name="connsiteX10" fmla="*/ 91032 w 8125139"/>
                <a:gd name="connsiteY10" fmla="*/ 255810 h 574682"/>
                <a:gd name="connsiteX0" fmla="*/ 0 w 8125139"/>
                <a:gd name="connsiteY0" fmla="*/ 574682 h 574682"/>
                <a:gd name="connsiteX1" fmla="*/ 0 w 8125139"/>
                <a:gd name="connsiteY1" fmla="*/ 0 h 574682"/>
                <a:gd name="connsiteX2" fmla="*/ 0 w 8125139"/>
                <a:gd name="connsiteY2" fmla="*/ 143671 h 574682"/>
                <a:gd name="connsiteX3" fmla="*/ 7837798 w 8125139"/>
                <a:gd name="connsiteY3" fmla="*/ 143671 h 574682"/>
                <a:gd name="connsiteX4" fmla="*/ 7837798 w 8125139"/>
                <a:gd name="connsiteY4" fmla="*/ 0 h 574682"/>
                <a:gd name="connsiteX5" fmla="*/ 8125139 w 8125139"/>
                <a:gd name="connsiteY5" fmla="*/ 287341 h 574682"/>
                <a:gd name="connsiteX6" fmla="*/ 7837798 w 8125139"/>
                <a:gd name="connsiteY6" fmla="*/ 574682 h 574682"/>
                <a:gd name="connsiteX7" fmla="*/ 7837798 w 8125139"/>
                <a:gd name="connsiteY7" fmla="*/ 431012 h 574682"/>
                <a:gd name="connsiteX8" fmla="*/ 0 w 8125139"/>
                <a:gd name="connsiteY8" fmla="*/ 431012 h 574682"/>
                <a:gd name="connsiteX9" fmla="*/ 0 w 8125139"/>
                <a:gd name="connsiteY9" fmla="*/ 574682 h 574682"/>
                <a:gd name="connsiteX0" fmla="*/ 0 w 8125139"/>
                <a:gd name="connsiteY0" fmla="*/ 574682 h 574682"/>
                <a:gd name="connsiteX1" fmla="*/ 0 w 8125139"/>
                <a:gd name="connsiteY1" fmla="*/ 143671 h 574682"/>
                <a:gd name="connsiteX2" fmla="*/ 7837798 w 8125139"/>
                <a:gd name="connsiteY2" fmla="*/ 143671 h 574682"/>
                <a:gd name="connsiteX3" fmla="*/ 7837798 w 8125139"/>
                <a:gd name="connsiteY3" fmla="*/ 0 h 574682"/>
                <a:gd name="connsiteX4" fmla="*/ 8125139 w 8125139"/>
                <a:gd name="connsiteY4" fmla="*/ 287341 h 574682"/>
                <a:gd name="connsiteX5" fmla="*/ 7837798 w 8125139"/>
                <a:gd name="connsiteY5" fmla="*/ 574682 h 574682"/>
                <a:gd name="connsiteX6" fmla="*/ 7837798 w 8125139"/>
                <a:gd name="connsiteY6" fmla="*/ 431012 h 574682"/>
                <a:gd name="connsiteX7" fmla="*/ 0 w 8125139"/>
                <a:gd name="connsiteY7" fmla="*/ 431012 h 574682"/>
                <a:gd name="connsiteX8" fmla="*/ 0 w 8125139"/>
                <a:gd name="connsiteY8" fmla="*/ 574682 h 574682"/>
                <a:gd name="connsiteX0" fmla="*/ 0 w 8125139"/>
                <a:gd name="connsiteY0" fmla="*/ 431012 h 574682"/>
                <a:gd name="connsiteX1" fmla="*/ 0 w 8125139"/>
                <a:gd name="connsiteY1" fmla="*/ 143671 h 574682"/>
                <a:gd name="connsiteX2" fmla="*/ 7837798 w 8125139"/>
                <a:gd name="connsiteY2" fmla="*/ 143671 h 574682"/>
                <a:gd name="connsiteX3" fmla="*/ 7837798 w 8125139"/>
                <a:gd name="connsiteY3" fmla="*/ 0 h 574682"/>
                <a:gd name="connsiteX4" fmla="*/ 8125139 w 8125139"/>
                <a:gd name="connsiteY4" fmla="*/ 287341 h 574682"/>
                <a:gd name="connsiteX5" fmla="*/ 7837798 w 8125139"/>
                <a:gd name="connsiteY5" fmla="*/ 574682 h 574682"/>
                <a:gd name="connsiteX6" fmla="*/ 7837798 w 8125139"/>
                <a:gd name="connsiteY6" fmla="*/ 431012 h 574682"/>
                <a:gd name="connsiteX7" fmla="*/ 0 w 8125139"/>
                <a:gd name="connsiteY7" fmla="*/ 431012 h 57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139" h="574682">
                  <a:moveTo>
                    <a:pt x="0" y="431012"/>
                  </a:moveTo>
                  <a:lnTo>
                    <a:pt x="0" y="143671"/>
                  </a:lnTo>
                  <a:lnTo>
                    <a:pt x="7837798" y="143671"/>
                  </a:lnTo>
                  <a:lnTo>
                    <a:pt x="7837798" y="0"/>
                  </a:lnTo>
                  <a:lnTo>
                    <a:pt x="8125139" y="287341"/>
                  </a:lnTo>
                  <a:lnTo>
                    <a:pt x="7837798" y="574682"/>
                  </a:lnTo>
                  <a:lnTo>
                    <a:pt x="7837798" y="431012"/>
                  </a:lnTo>
                  <a:lnTo>
                    <a:pt x="0" y="431012"/>
                  </a:lnTo>
                  <a:close/>
                </a:path>
              </a:pathLst>
            </a:cu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41" name="Equal 40"/>
          <p:cNvSpPr/>
          <p:nvPr/>
        </p:nvSpPr>
        <p:spPr>
          <a:xfrm rot="5400000">
            <a:off x="4525999" y="6078981"/>
            <a:ext cx="645278" cy="633437"/>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ircular Arrow 42"/>
          <p:cNvSpPr/>
          <p:nvPr/>
        </p:nvSpPr>
        <p:spPr>
          <a:xfrm rot="991909">
            <a:off x="8130778" y="6093587"/>
            <a:ext cx="651989" cy="648165"/>
          </a:xfrm>
          <a:prstGeom prst="circularArrow">
            <a:avLst>
              <a:gd name="adj1" fmla="val 14613"/>
              <a:gd name="adj2" fmla="val 1956512"/>
              <a:gd name="adj3" fmla="val 20541840"/>
              <a:gd name="adj4" fmla="val 2570386"/>
              <a:gd name="adj5" fmla="val 1695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8128182" y="6176939"/>
            <a:ext cx="657178" cy="461665"/>
          </a:xfrm>
          <a:prstGeom prst="rect">
            <a:avLst/>
          </a:prstGeom>
          <a:noFill/>
        </p:spPr>
        <p:txBody>
          <a:bodyPr wrap="square" lIns="91440" tIns="45720" rIns="91440" bIns="45720">
            <a:spAutoFit/>
          </a:bodyPr>
          <a:lstStyle/>
          <a:p>
            <a:pPr algn="ctr"/>
            <a:r>
              <a:rPr lang="en-US" sz="2400" b="1" dirty="0">
                <a:ln w="0">
                  <a:solidFill>
                    <a:schemeClr val="tx1"/>
                  </a:solidFill>
                </a:ln>
                <a:solidFill>
                  <a:srgbClr val="FF0000"/>
                </a:solidFill>
              </a:rPr>
              <a:t>3</a:t>
            </a:r>
            <a:endParaRPr lang="en-US" sz="2800" b="1" dirty="0">
              <a:ln w="0">
                <a:solidFill>
                  <a:schemeClr val="tx1"/>
                </a:solidFill>
              </a:ln>
              <a:solidFill>
                <a:srgbClr val="FF0000"/>
              </a:solidFill>
            </a:endParaRPr>
          </a:p>
        </p:txBody>
      </p:sp>
      <p:pic>
        <p:nvPicPr>
          <p:cNvPr id="3" name="Picture 2"/>
          <p:cNvPicPr>
            <a:picLocks noChangeAspect="1"/>
          </p:cNvPicPr>
          <p:nvPr/>
        </p:nvPicPr>
        <p:blipFill rotWithShape="1">
          <a:blip r:embed="rId11"/>
          <a:srcRect l="23063" t="11478" r="20991"/>
          <a:stretch/>
        </p:blipFill>
        <p:spPr>
          <a:xfrm>
            <a:off x="601596" y="960715"/>
            <a:ext cx="1418492" cy="2136293"/>
          </a:xfrm>
          <a:prstGeom prst="rect">
            <a:avLst/>
          </a:prstGeom>
        </p:spPr>
      </p:pic>
      <p:pic>
        <p:nvPicPr>
          <p:cNvPr id="7" name="Picture 6"/>
          <p:cNvPicPr>
            <a:picLocks noChangeAspect="1"/>
          </p:cNvPicPr>
          <p:nvPr/>
        </p:nvPicPr>
        <p:blipFill rotWithShape="1">
          <a:blip r:embed="rId12"/>
          <a:srcRect l="39941" t="32090" r="40022" b="47626"/>
          <a:stretch/>
        </p:blipFill>
        <p:spPr>
          <a:xfrm>
            <a:off x="10084060" y="960714"/>
            <a:ext cx="1555628" cy="2099010"/>
          </a:xfrm>
          <a:prstGeom prst="rect">
            <a:avLst/>
          </a:prstGeom>
        </p:spPr>
      </p:pic>
      <p:sp>
        <p:nvSpPr>
          <p:cNvPr id="21" name="TextBox 20"/>
          <p:cNvSpPr txBox="1"/>
          <p:nvPr/>
        </p:nvSpPr>
        <p:spPr>
          <a:xfrm>
            <a:off x="-54860" y="6674696"/>
            <a:ext cx="3214334" cy="215444"/>
          </a:xfrm>
          <a:prstGeom prst="rect">
            <a:avLst/>
          </a:prstGeom>
          <a:noFill/>
        </p:spPr>
        <p:txBody>
          <a:bodyPr wrap="square" rtlCol="0">
            <a:spAutoFit/>
          </a:bodyPr>
          <a:lstStyle/>
          <a:p>
            <a:r>
              <a:rPr lang="en-US" sz="800" spc="-30" dirty="0" smtClean="0"/>
              <a:t>Empatica is a registered trademark of Empatica S.R.L, LLC Milano, Italy</a:t>
            </a:r>
            <a:endParaRPr lang="en-US" sz="800" spc="-30" dirty="0"/>
          </a:p>
        </p:txBody>
      </p:sp>
      <p:sp>
        <p:nvSpPr>
          <p:cNvPr id="22" name="TextBox 21"/>
          <p:cNvSpPr txBox="1"/>
          <p:nvPr/>
        </p:nvSpPr>
        <p:spPr>
          <a:xfrm>
            <a:off x="8468497" y="6669454"/>
            <a:ext cx="3436620" cy="215444"/>
          </a:xfrm>
          <a:prstGeom prst="rect">
            <a:avLst/>
          </a:prstGeom>
          <a:noFill/>
        </p:spPr>
        <p:txBody>
          <a:bodyPr wrap="square" rtlCol="0" anchor="b">
            <a:spAutoFit/>
          </a:bodyPr>
          <a:lstStyle/>
          <a:p>
            <a:pPr algn="r"/>
            <a:r>
              <a:rPr lang="en-US" sz="800" spc="-30" dirty="0" smtClean="0"/>
              <a:t>MUSE 2 is a registered trademark of </a:t>
            </a:r>
            <a:r>
              <a:rPr lang="en-US" sz="800" spc="-30" dirty="0" err="1" smtClean="0"/>
              <a:t>InteraXon</a:t>
            </a:r>
            <a:r>
              <a:rPr lang="en-US" sz="800" spc="-30" dirty="0" smtClean="0"/>
              <a:t> Inc., Toronto, ON, Canada</a:t>
            </a:r>
            <a:endParaRPr lang="en-US" sz="800" spc="-30" dirty="0"/>
          </a:p>
        </p:txBody>
      </p:sp>
    </p:spTree>
    <p:extLst>
      <p:ext uri="{BB962C8B-B14F-4D97-AF65-F5344CB8AC3E}">
        <p14:creationId xmlns:p14="http://schemas.microsoft.com/office/powerpoint/2010/main" val="579397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19" y="127751"/>
            <a:ext cx="8741889" cy="624975"/>
          </a:xfrm>
        </p:spPr>
        <p:txBody>
          <a:bodyPr>
            <a:normAutofit fontScale="90000"/>
          </a:bodyPr>
          <a:lstStyle/>
          <a:p>
            <a:r>
              <a:rPr lang="en-US" dirty="0" smtClean="0"/>
              <a:t>Preliminary Data and Improvements Over Year One</a:t>
            </a:r>
            <a:endParaRPr lang="en-US" dirty="0"/>
          </a:p>
        </p:txBody>
      </p:sp>
      <p:sp>
        <p:nvSpPr>
          <p:cNvPr id="3" name="Content Placeholder 2"/>
          <p:cNvSpPr>
            <a:spLocks noGrp="1"/>
          </p:cNvSpPr>
          <p:nvPr>
            <p:ph idx="1"/>
          </p:nvPr>
        </p:nvSpPr>
        <p:spPr>
          <a:xfrm>
            <a:off x="839097" y="1172064"/>
            <a:ext cx="4597088" cy="2848663"/>
          </a:xfrm>
        </p:spPr>
        <p:txBody>
          <a:bodyPr>
            <a:noAutofit/>
          </a:bodyPr>
          <a:lstStyle/>
          <a:p>
            <a:pPr>
              <a:spcBef>
                <a:spcPts val="800"/>
              </a:spcBef>
            </a:pPr>
            <a:r>
              <a:rPr lang="en-US" sz="2800" dirty="0"/>
              <a:t>30 participants</a:t>
            </a:r>
          </a:p>
          <a:p>
            <a:pPr lvl="1">
              <a:spcBef>
                <a:spcPts val="800"/>
              </a:spcBef>
            </a:pPr>
            <a:r>
              <a:rPr lang="en-US" sz="2400" dirty="0"/>
              <a:t>Ages 22-54 </a:t>
            </a:r>
          </a:p>
          <a:p>
            <a:pPr lvl="2">
              <a:spcBef>
                <a:spcPts val="800"/>
              </a:spcBef>
            </a:pPr>
            <a:r>
              <a:rPr lang="en-US" sz="1800" dirty="0"/>
              <a:t>Mean = 32.9</a:t>
            </a:r>
          </a:p>
          <a:p>
            <a:pPr lvl="2">
              <a:spcBef>
                <a:spcPts val="800"/>
              </a:spcBef>
            </a:pPr>
            <a:r>
              <a:rPr lang="en-US" sz="1800" dirty="0"/>
              <a:t>Standard Deviation = 9.9</a:t>
            </a:r>
          </a:p>
          <a:p>
            <a:pPr lvl="1">
              <a:spcBef>
                <a:spcPts val="800"/>
              </a:spcBef>
            </a:pPr>
            <a:r>
              <a:rPr lang="en-US" sz="2400" dirty="0"/>
              <a:t>70% </a:t>
            </a:r>
            <a:r>
              <a:rPr lang="en-US" sz="2400" dirty="0" smtClean="0"/>
              <a:t>Male</a:t>
            </a:r>
            <a:endParaRPr lang="en-US" sz="2400" dirty="0"/>
          </a:p>
          <a:p>
            <a:pPr>
              <a:spcBef>
                <a:spcPts val="800"/>
              </a:spcBef>
              <a:tabLst>
                <a:tab pos="3481388" algn="r"/>
              </a:tabLst>
            </a:pPr>
            <a:r>
              <a:rPr lang="en-US" sz="2800" dirty="0"/>
              <a:t>EEG data acquisition improved, slightly</a:t>
            </a: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608" r="1375" b="10415"/>
          <a:stretch/>
        </p:blipFill>
        <p:spPr>
          <a:xfrm>
            <a:off x="5915933" y="995331"/>
            <a:ext cx="5753984" cy="15029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Lst>
          </a:blip>
          <a:srcRect l="2331" t="4161" r="248"/>
          <a:stretch/>
        </p:blipFill>
        <p:spPr>
          <a:xfrm>
            <a:off x="5915934" y="2484544"/>
            <a:ext cx="5753985" cy="156080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998182621"/>
              </p:ext>
            </p:extLst>
          </p:nvPr>
        </p:nvGraphicFramePr>
        <p:xfrm>
          <a:off x="6304217" y="3936029"/>
          <a:ext cx="5057880" cy="478480"/>
        </p:xfrm>
        <a:graphic>
          <a:graphicData uri="http://schemas.openxmlformats.org/drawingml/2006/table">
            <a:tbl>
              <a:tblPr firstRow="1" bandRow="1">
                <a:tableStyleId>{5C22544A-7EE6-4342-B048-85BDC9FD1C3A}</a:tableStyleId>
              </a:tblPr>
              <a:tblGrid>
                <a:gridCol w="632235">
                  <a:extLst>
                    <a:ext uri="{9D8B030D-6E8A-4147-A177-3AD203B41FA5}">
                      <a16:colId xmlns:a16="http://schemas.microsoft.com/office/drawing/2014/main" val="148289386"/>
                    </a:ext>
                  </a:extLst>
                </a:gridCol>
                <a:gridCol w="632235">
                  <a:extLst>
                    <a:ext uri="{9D8B030D-6E8A-4147-A177-3AD203B41FA5}">
                      <a16:colId xmlns:a16="http://schemas.microsoft.com/office/drawing/2014/main" val="775956160"/>
                    </a:ext>
                  </a:extLst>
                </a:gridCol>
                <a:gridCol w="632235">
                  <a:extLst>
                    <a:ext uri="{9D8B030D-6E8A-4147-A177-3AD203B41FA5}">
                      <a16:colId xmlns:a16="http://schemas.microsoft.com/office/drawing/2014/main" val="1401659563"/>
                    </a:ext>
                  </a:extLst>
                </a:gridCol>
                <a:gridCol w="632235">
                  <a:extLst>
                    <a:ext uri="{9D8B030D-6E8A-4147-A177-3AD203B41FA5}">
                      <a16:colId xmlns:a16="http://schemas.microsoft.com/office/drawing/2014/main" val="1066700875"/>
                    </a:ext>
                  </a:extLst>
                </a:gridCol>
                <a:gridCol w="632235">
                  <a:extLst>
                    <a:ext uri="{9D8B030D-6E8A-4147-A177-3AD203B41FA5}">
                      <a16:colId xmlns:a16="http://schemas.microsoft.com/office/drawing/2014/main" val="3044812715"/>
                    </a:ext>
                  </a:extLst>
                </a:gridCol>
                <a:gridCol w="632235">
                  <a:extLst>
                    <a:ext uri="{9D8B030D-6E8A-4147-A177-3AD203B41FA5}">
                      <a16:colId xmlns:a16="http://schemas.microsoft.com/office/drawing/2014/main" val="3154371310"/>
                    </a:ext>
                  </a:extLst>
                </a:gridCol>
                <a:gridCol w="632235">
                  <a:extLst>
                    <a:ext uri="{9D8B030D-6E8A-4147-A177-3AD203B41FA5}">
                      <a16:colId xmlns:a16="http://schemas.microsoft.com/office/drawing/2014/main" val="1876482920"/>
                    </a:ext>
                  </a:extLst>
                </a:gridCol>
                <a:gridCol w="632235">
                  <a:extLst>
                    <a:ext uri="{9D8B030D-6E8A-4147-A177-3AD203B41FA5}">
                      <a16:colId xmlns:a16="http://schemas.microsoft.com/office/drawing/2014/main" val="1437138995"/>
                    </a:ext>
                  </a:extLst>
                </a:gridCol>
              </a:tblGrid>
              <a:tr h="239240">
                <a:tc>
                  <a:txBody>
                    <a:bodyPr/>
                    <a:lstStyle/>
                    <a:p>
                      <a:pPr algn="ctr"/>
                      <a:r>
                        <a:rPr lang="en-US" sz="1400" dirty="0" smtClean="0">
                          <a:solidFill>
                            <a:schemeClr val="tx1"/>
                          </a:solidFill>
                        </a:rPr>
                        <a:t>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1000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2000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3000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4000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5000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6000</a:t>
                      </a:r>
                      <a:endParaRPr lang="en-US" sz="1400" dirty="0">
                        <a:solidFill>
                          <a:schemeClr val="tx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tx1"/>
                          </a:solidFill>
                        </a:rPr>
                        <a:t>7000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6230012"/>
                  </a:ext>
                </a:extLst>
              </a:tr>
              <a:tr h="239240">
                <a:tc gridSpan="8">
                  <a:txBody>
                    <a:bodyPr/>
                    <a:lstStyle/>
                    <a:p>
                      <a:pPr algn="ctr"/>
                      <a:r>
                        <a:rPr lang="en-US" sz="1400" dirty="0" smtClean="0">
                          <a:solidFill>
                            <a:schemeClr val="tx1"/>
                          </a:solidFill>
                        </a:rPr>
                        <a:t>Elapsed Time (sec)</a:t>
                      </a:r>
                      <a:endParaRPr lang="en-US" sz="1400" dirty="0">
                        <a:solidFill>
                          <a:schemeClr val="tx1"/>
                        </a:solidFill>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692644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776792621"/>
              </p:ext>
            </p:extLst>
          </p:nvPr>
        </p:nvGraphicFramePr>
        <p:xfrm>
          <a:off x="5528767" y="990517"/>
          <a:ext cx="751796" cy="1547502"/>
        </p:xfrm>
        <a:graphic>
          <a:graphicData uri="http://schemas.openxmlformats.org/drawingml/2006/table">
            <a:tbl>
              <a:tblPr firstRow="1" bandRow="1">
                <a:tableStyleId>{5C22544A-7EE6-4342-B048-85BDC9FD1C3A}</a:tableStyleId>
              </a:tblPr>
              <a:tblGrid>
                <a:gridCol w="375898">
                  <a:extLst>
                    <a:ext uri="{9D8B030D-6E8A-4147-A177-3AD203B41FA5}">
                      <a16:colId xmlns:a16="http://schemas.microsoft.com/office/drawing/2014/main" val="1941803955"/>
                    </a:ext>
                  </a:extLst>
                </a:gridCol>
                <a:gridCol w="375898">
                  <a:extLst>
                    <a:ext uri="{9D8B030D-6E8A-4147-A177-3AD203B41FA5}">
                      <a16:colId xmlns:a16="http://schemas.microsoft.com/office/drawing/2014/main" val="2897154895"/>
                    </a:ext>
                  </a:extLst>
                </a:gridCol>
              </a:tblGrid>
              <a:tr h="257917">
                <a:tc rowSpan="6">
                  <a:txBody>
                    <a:bodyPr/>
                    <a:lstStyle/>
                    <a:p>
                      <a:pPr algn="ctr"/>
                      <a:r>
                        <a:rPr lang="en-US" sz="1400" b="0" dirty="0" smtClean="0">
                          <a:solidFill>
                            <a:schemeClr val="tx1"/>
                          </a:solidFill>
                        </a:rPr>
                        <a:t>Weighted Accuracy (%)</a:t>
                      </a:r>
                      <a:endParaRPr lang="en-US" sz="1400" b="0" dirty="0">
                        <a:solidFill>
                          <a:schemeClr val="tx1"/>
                        </a:solidFill>
                      </a:endParaRPr>
                    </a:p>
                  </a:txBody>
                  <a:tcPr marL="0" marR="0"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400" b="1" dirty="0" smtClean="0">
                          <a:solidFill>
                            <a:schemeClr val="tx1"/>
                          </a:solidFill>
                        </a:rPr>
                        <a:t>100</a:t>
                      </a:r>
                      <a:endParaRPr lang="en-US" sz="14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312381"/>
                  </a:ext>
                </a:extLst>
              </a:tr>
              <a:tr h="257917">
                <a:tc vMerge="1">
                  <a:txBody>
                    <a:bodyPr/>
                    <a:lstStyle/>
                    <a:p>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80</a:t>
                      </a:r>
                      <a:endParaRPr lang="en-US" sz="14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409975"/>
                  </a:ext>
                </a:extLst>
              </a:tr>
              <a:tr h="257917">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60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7828375"/>
                  </a:ext>
                </a:extLst>
              </a:tr>
              <a:tr h="257917">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40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0477149"/>
                  </a:ext>
                </a:extLst>
              </a:tr>
              <a:tr h="257917">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20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3709012"/>
                  </a:ext>
                </a:extLst>
              </a:tr>
              <a:tr h="257917">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449006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556793052"/>
              </p:ext>
            </p:extLst>
          </p:nvPr>
        </p:nvGraphicFramePr>
        <p:xfrm>
          <a:off x="5506286" y="2577044"/>
          <a:ext cx="779920" cy="1356595"/>
        </p:xfrm>
        <a:graphic>
          <a:graphicData uri="http://schemas.openxmlformats.org/drawingml/2006/table">
            <a:tbl>
              <a:tblPr firstRow="1" bandRow="1">
                <a:tableStyleId>{5C22544A-7EE6-4342-B048-85BDC9FD1C3A}</a:tableStyleId>
              </a:tblPr>
              <a:tblGrid>
                <a:gridCol w="389960">
                  <a:extLst>
                    <a:ext uri="{9D8B030D-6E8A-4147-A177-3AD203B41FA5}">
                      <a16:colId xmlns:a16="http://schemas.microsoft.com/office/drawing/2014/main" val="1941803955"/>
                    </a:ext>
                  </a:extLst>
                </a:gridCol>
                <a:gridCol w="389960">
                  <a:extLst>
                    <a:ext uri="{9D8B030D-6E8A-4147-A177-3AD203B41FA5}">
                      <a16:colId xmlns:a16="http://schemas.microsoft.com/office/drawing/2014/main" val="2897154895"/>
                    </a:ext>
                  </a:extLst>
                </a:gridCol>
              </a:tblGrid>
              <a:tr h="271319">
                <a:tc rowSpan="5">
                  <a:txBody>
                    <a:bodyPr/>
                    <a:lstStyle/>
                    <a:p>
                      <a:pPr algn="ctr"/>
                      <a:r>
                        <a:rPr lang="en-US" sz="1400" b="0" dirty="0" smtClean="0">
                          <a:solidFill>
                            <a:schemeClr val="tx1"/>
                          </a:solidFill>
                        </a:rPr>
                        <a:t>Skin Temperature (°C)</a:t>
                      </a:r>
                      <a:endParaRPr lang="en-US" sz="1400" b="0" dirty="0">
                        <a:solidFill>
                          <a:schemeClr val="tx1"/>
                        </a:solidFill>
                      </a:endParaRPr>
                    </a:p>
                  </a:txBody>
                  <a:tcPr marL="0" marR="0" marT="0" marB="0" vert="vert27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r"/>
                      <a:r>
                        <a:rPr lang="en-US" sz="1400" b="1" dirty="0" smtClean="0">
                          <a:solidFill>
                            <a:schemeClr val="tx1"/>
                          </a:solidFill>
                        </a:rPr>
                        <a:t>33.0</a:t>
                      </a:r>
                      <a:endParaRPr lang="en-US" sz="1400" b="1" dirty="0">
                        <a:solidFill>
                          <a:schemeClr val="tx1"/>
                        </a:solidFill>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9312381"/>
                  </a:ext>
                </a:extLst>
              </a:tr>
              <a:tr h="271319">
                <a:tc vMerge="1">
                  <a:txBody>
                    <a:bodyPr/>
                    <a:lstStyle/>
                    <a:p>
                      <a:endParaRPr lang="en-U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32.5</a:t>
                      </a:r>
                      <a:endParaRPr lang="en-US" sz="1400" b="1" dirty="0">
                        <a:solidFill>
                          <a:schemeClr val="tx1"/>
                        </a:solidFill>
                      </a:endParaRP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409975"/>
                  </a:ext>
                </a:extLst>
              </a:tr>
              <a:tr h="271319">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32.0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7828375"/>
                  </a:ext>
                </a:extLst>
              </a:tr>
              <a:tr h="271319">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31.5</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0477149"/>
                  </a:ext>
                </a:extLst>
              </a:tr>
              <a:tr h="271319">
                <a:tc vMerge="1">
                  <a:txBody>
                    <a:bodyPr/>
                    <a:lstStyle/>
                    <a:p>
                      <a:endParaRPr lang="en-US"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1400" b="1" dirty="0" smtClean="0">
                          <a:solidFill>
                            <a:schemeClr val="tx1"/>
                          </a:solidFill>
                        </a:rPr>
                        <a:t>31.0</a:t>
                      </a:r>
                      <a:endParaRPr lang="en-US" sz="1400" b="1" dirty="0">
                        <a:solidFill>
                          <a:schemeClr val="tx1"/>
                        </a:solidFil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3709012"/>
                  </a:ext>
                </a:extLst>
              </a:tr>
            </a:tbl>
          </a:graphicData>
        </a:graphic>
      </p:graphicFrame>
      <p:sp>
        <p:nvSpPr>
          <p:cNvPr id="9" name="Content Placeholder 2"/>
          <p:cNvSpPr txBox="1">
            <a:spLocks/>
          </p:cNvSpPr>
          <p:nvPr/>
        </p:nvSpPr>
        <p:spPr>
          <a:xfrm>
            <a:off x="839097" y="4419684"/>
            <a:ext cx="10176734" cy="2077497"/>
          </a:xfrm>
          <a:prstGeom prst="rect">
            <a:avLst/>
          </a:prstGeom>
        </p:spPr>
        <p:txBody>
          <a:bodyPr vert="horz" lIns="91440" tIns="45720" rIns="91440" bIns="45720" rtlCol="0">
            <a:noAutofit/>
          </a:bodyPr>
          <a:lstStyle>
            <a:lvl1pPr marL="172641" indent="-172641" algn="l" defTabSz="685800" rtl="0" eaLnBrk="1" latinLnBrk="0" hangingPunct="1">
              <a:spcBef>
                <a:spcPct val="20000"/>
              </a:spcBef>
              <a:buFont typeface="Wingdings" panose="05000000000000000000" pitchFamily="2" charset="2"/>
              <a:buChar char="§"/>
              <a:defRPr sz="2100" b="1" kern="1200">
                <a:solidFill>
                  <a:schemeClr val="tx1"/>
                </a:solidFill>
                <a:latin typeface="+mn-lt"/>
                <a:ea typeface="+mn-ea"/>
                <a:cs typeface="+mn-cs"/>
              </a:defRPr>
            </a:lvl1pPr>
            <a:lvl2pPr marL="513160" indent="-167879" algn="l" defTabSz="685800" rtl="0" eaLnBrk="1" latinLnBrk="0" hangingPunct="1">
              <a:spcBef>
                <a:spcPct val="20000"/>
              </a:spcBef>
              <a:buFont typeface="Calibri" panose="020F0502020204030204" pitchFamily="34" charset="0"/>
              <a:buChar char="–"/>
              <a:defRPr sz="1800" kern="1200">
                <a:solidFill>
                  <a:schemeClr val="tx1"/>
                </a:solidFill>
                <a:latin typeface="+mn-lt"/>
                <a:ea typeface="+mn-ea"/>
                <a:cs typeface="+mn-cs"/>
              </a:defRPr>
            </a:lvl2pPr>
            <a:lvl3pPr marL="770335" indent="-169069" algn="l" defTabSz="685800" rtl="0" eaLnBrk="1" latinLnBrk="0" hangingPunct="1">
              <a:spcBef>
                <a:spcPct val="20000"/>
              </a:spcBef>
              <a:buSzPct val="120000"/>
              <a:buFont typeface="Arial" panose="020B0604020202020204" pitchFamily="34" charset="0"/>
              <a:buChar char="•"/>
              <a:defRPr sz="1500" kern="1200">
                <a:solidFill>
                  <a:schemeClr val="tx1"/>
                </a:solidFill>
                <a:latin typeface="+mn-lt"/>
                <a:ea typeface="+mn-ea"/>
                <a:cs typeface="+mn-cs"/>
              </a:defRPr>
            </a:lvl3pPr>
            <a:lvl4pPr marL="1031081" indent="-172641" algn="l" defTabSz="685800" rtl="0" eaLnBrk="1" latinLnBrk="0" hangingPunct="1">
              <a:spcBef>
                <a:spcPct val="20000"/>
              </a:spcBef>
              <a:buSzPct val="120000"/>
              <a:buFont typeface="Arial Narrow" panose="020B0606020202030204" pitchFamily="34" charset="0"/>
              <a:buChar char="◦"/>
              <a:defRPr sz="1350" kern="1200">
                <a:solidFill>
                  <a:schemeClr val="tx1"/>
                </a:solidFill>
                <a:latin typeface="+mn-lt"/>
                <a:ea typeface="+mn-ea"/>
                <a:cs typeface="+mn-cs"/>
              </a:defRPr>
            </a:lvl4pPr>
            <a:lvl5pPr marL="1287066" indent="-172641" algn="l" defTabSz="6858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lvl="1">
              <a:spcBef>
                <a:spcPts val="800"/>
              </a:spcBef>
            </a:pPr>
            <a:r>
              <a:rPr lang="en-US" sz="2400" dirty="0"/>
              <a:t>Off-the-shelf classification algorithm was black </a:t>
            </a:r>
            <a:r>
              <a:rPr lang="en-US" sz="2400" dirty="0" smtClean="0"/>
              <a:t>box</a:t>
            </a:r>
            <a:endParaRPr lang="en-US" sz="2400" dirty="0"/>
          </a:p>
          <a:p>
            <a:pPr lvl="1">
              <a:spcBef>
                <a:spcPts val="800"/>
              </a:spcBef>
            </a:pPr>
            <a:r>
              <a:rPr lang="en-US" sz="2400" dirty="0"/>
              <a:t>Additional data analysis required for use of raw signals – future </a:t>
            </a:r>
            <a:r>
              <a:rPr lang="en-US" sz="2400" dirty="0" smtClean="0"/>
              <a:t>interest</a:t>
            </a:r>
            <a:endParaRPr lang="en-US" sz="2400" dirty="0"/>
          </a:p>
          <a:p>
            <a:pPr>
              <a:spcBef>
                <a:spcPts val="800"/>
              </a:spcBef>
            </a:pPr>
            <a:r>
              <a:rPr lang="en-US" sz="2800" dirty="0"/>
              <a:t>Peripheral Nervous System data correlated with accuracy</a:t>
            </a:r>
          </a:p>
          <a:p>
            <a:pPr lvl="1">
              <a:spcBef>
                <a:spcPts val="800"/>
              </a:spcBef>
            </a:pPr>
            <a:r>
              <a:rPr lang="en-US" sz="2400" dirty="0"/>
              <a:t>Subjective reports were inconsistent and not analyzed</a:t>
            </a:r>
          </a:p>
        </p:txBody>
      </p:sp>
      <p:graphicFrame>
        <p:nvGraphicFramePr>
          <p:cNvPr id="12" name="Chart 11"/>
          <p:cNvGraphicFramePr/>
          <p:nvPr>
            <p:extLst>
              <p:ext uri="{D42A27DB-BD31-4B8C-83A1-F6EECF244321}">
                <p14:modId xmlns:p14="http://schemas.microsoft.com/office/powerpoint/2010/main" val="2718233308"/>
              </p:ext>
            </p:extLst>
          </p:nvPr>
        </p:nvGraphicFramePr>
        <p:xfrm>
          <a:off x="6000107" y="995332"/>
          <a:ext cx="5928189" cy="1502992"/>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17904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dirty="0"/>
              <a:t>Machine Learning</a:t>
            </a:r>
          </a:p>
        </p:txBody>
      </p:sp>
      <p:sp>
        <p:nvSpPr>
          <p:cNvPr id="5" name="Text Placeholder 4"/>
          <p:cNvSpPr>
            <a:spLocks noGrp="1"/>
          </p:cNvSpPr>
          <p:nvPr>
            <p:ph type="body" idx="1"/>
          </p:nvPr>
        </p:nvSpPr>
        <p:spPr/>
        <p:txBody>
          <a:bodyPr/>
          <a:lstStyle/>
          <a:p>
            <a:r>
              <a:rPr lang="en-US" sz="2800" dirty="0"/>
              <a:t>Experiment Part II:</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09885"/>
            <a:ext cx="4855003" cy="2748115"/>
          </a:xfrm>
          <a:prstGeom prst="rect">
            <a:avLst/>
          </a:prstGeom>
        </p:spPr>
      </p:pic>
    </p:spTree>
    <p:extLst>
      <p:ext uri="{BB962C8B-B14F-4D97-AF65-F5344CB8AC3E}">
        <p14:creationId xmlns:p14="http://schemas.microsoft.com/office/powerpoint/2010/main" val="308823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saturation sat="33000"/>
                    </a14:imgEffect>
                  </a14:imgLayer>
                </a14:imgProps>
              </a:ext>
            </a:extLst>
          </a:blip>
          <a:srcRect l="2764" t="32325" r="34160" b="14439"/>
          <a:stretch/>
        </p:blipFill>
        <p:spPr>
          <a:xfrm>
            <a:off x="3190730" y="4571703"/>
            <a:ext cx="2158019" cy="1959169"/>
          </a:xfrm>
          <a:prstGeom prst="rect">
            <a:avLst/>
          </a:prstGeom>
          <a:ln>
            <a:noFill/>
          </a:ln>
        </p:spPr>
      </p:pic>
      <p:graphicFrame>
        <p:nvGraphicFramePr>
          <p:cNvPr id="23" name="Table 22"/>
          <p:cNvGraphicFramePr>
            <a:graphicFrameLocks noGrp="1"/>
          </p:cNvGraphicFramePr>
          <p:nvPr>
            <p:extLst>
              <p:ext uri="{D42A27DB-BD31-4B8C-83A1-F6EECF244321}">
                <p14:modId xmlns:p14="http://schemas.microsoft.com/office/powerpoint/2010/main" val="1378793342"/>
              </p:ext>
            </p:extLst>
          </p:nvPr>
        </p:nvGraphicFramePr>
        <p:xfrm>
          <a:off x="3223750" y="4592493"/>
          <a:ext cx="2125000" cy="1932850"/>
        </p:xfrm>
        <a:graphic>
          <a:graphicData uri="http://schemas.openxmlformats.org/drawingml/2006/table">
            <a:tbl>
              <a:tblPr firstRow="1" bandRow="1">
                <a:tableStyleId>{5C22544A-7EE6-4342-B048-85BDC9FD1C3A}</a:tableStyleId>
              </a:tblPr>
              <a:tblGrid>
                <a:gridCol w="531250">
                  <a:extLst>
                    <a:ext uri="{9D8B030D-6E8A-4147-A177-3AD203B41FA5}">
                      <a16:colId xmlns:a16="http://schemas.microsoft.com/office/drawing/2014/main" val="4176882513"/>
                    </a:ext>
                  </a:extLst>
                </a:gridCol>
                <a:gridCol w="531250">
                  <a:extLst>
                    <a:ext uri="{9D8B030D-6E8A-4147-A177-3AD203B41FA5}">
                      <a16:colId xmlns:a16="http://schemas.microsoft.com/office/drawing/2014/main" val="2417661096"/>
                    </a:ext>
                  </a:extLst>
                </a:gridCol>
                <a:gridCol w="531250">
                  <a:extLst>
                    <a:ext uri="{9D8B030D-6E8A-4147-A177-3AD203B41FA5}">
                      <a16:colId xmlns:a16="http://schemas.microsoft.com/office/drawing/2014/main" val="3079007643"/>
                    </a:ext>
                  </a:extLst>
                </a:gridCol>
                <a:gridCol w="531250">
                  <a:extLst>
                    <a:ext uri="{9D8B030D-6E8A-4147-A177-3AD203B41FA5}">
                      <a16:colId xmlns:a16="http://schemas.microsoft.com/office/drawing/2014/main" val="1199655672"/>
                    </a:ext>
                  </a:extLst>
                </a:gridCol>
              </a:tblGrid>
              <a:tr h="1932850">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2440501"/>
                  </a:ext>
                </a:extLst>
              </a:tr>
            </a:tbl>
          </a:graphicData>
        </a:graphic>
      </p:graphicFrame>
      <p:sp>
        <p:nvSpPr>
          <p:cNvPr id="2" name="Title 1"/>
          <p:cNvSpPr>
            <a:spLocks noGrp="1"/>
          </p:cNvSpPr>
          <p:nvPr>
            <p:ph type="title"/>
          </p:nvPr>
        </p:nvSpPr>
        <p:spPr/>
        <p:txBody>
          <a:bodyPr>
            <a:normAutofit/>
          </a:bodyPr>
          <a:lstStyle/>
          <a:p>
            <a:r>
              <a:rPr lang="en-US" dirty="0" smtClean="0"/>
              <a:t>Machine Learning</a:t>
            </a:r>
            <a:endParaRPr lang="en-US" sz="2000" b="0" i="1" dirty="0">
              <a:solidFill>
                <a:schemeClr val="tx1"/>
              </a:solidFill>
            </a:endParaRPr>
          </a:p>
        </p:txBody>
      </p:sp>
      <p:sp>
        <p:nvSpPr>
          <p:cNvPr id="3" name="Content Placeholder 2"/>
          <p:cNvSpPr>
            <a:spLocks noGrp="1"/>
          </p:cNvSpPr>
          <p:nvPr>
            <p:ph idx="1"/>
          </p:nvPr>
        </p:nvSpPr>
        <p:spPr>
          <a:xfrm>
            <a:off x="244444" y="1078155"/>
            <a:ext cx="11617573" cy="1974177"/>
          </a:xfrm>
        </p:spPr>
        <p:txBody>
          <a:bodyPr numCol="2">
            <a:noAutofit/>
          </a:bodyPr>
          <a:lstStyle/>
          <a:p>
            <a:r>
              <a:rPr lang="en-US" sz="2800" dirty="0"/>
              <a:t>Operator fatigue/accuracy: </a:t>
            </a:r>
          </a:p>
          <a:p>
            <a:pPr lvl="1"/>
            <a:r>
              <a:rPr lang="en-US" sz="2400" dirty="0"/>
              <a:t>2D Convolutional Neural Network (CNN) regression model </a:t>
            </a:r>
          </a:p>
          <a:p>
            <a:pPr lvl="1"/>
            <a:r>
              <a:rPr lang="en-US" sz="2400" dirty="0"/>
              <a:t>Loss function: mean absolute error (MAE)</a:t>
            </a:r>
          </a:p>
          <a:p>
            <a:r>
              <a:rPr lang="en-US" sz="2800" dirty="0"/>
              <a:t>Cognitive load/task difficulty: </a:t>
            </a:r>
          </a:p>
          <a:p>
            <a:pPr lvl="1"/>
            <a:r>
              <a:rPr lang="en-US" sz="2400" dirty="0"/>
              <a:t>2D CNN classifier model</a:t>
            </a:r>
          </a:p>
          <a:p>
            <a:pPr lvl="1"/>
            <a:r>
              <a:rPr lang="en-US" sz="2400" dirty="0"/>
              <a:t>Loss function: binary cross-entropy function</a:t>
            </a:r>
          </a:p>
        </p:txBody>
      </p:sp>
      <p:pic>
        <p:nvPicPr>
          <p:cNvPr id="11" name="Picture 10"/>
          <p:cNvPicPr>
            <a:picLocks noChangeAspect="1"/>
          </p:cNvPicPr>
          <p:nvPr/>
        </p:nvPicPr>
        <p:blipFill rotWithShape="1">
          <a:blip r:embed="rId5"/>
          <a:srcRect l="29655" t="33986" r="44380" b="3443"/>
          <a:stretch/>
        </p:blipFill>
        <p:spPr>
          <a:xfrm>
            <a:off x="5436340" y="4772587"/>
            <a:ext cx="3218356" cy="1662868"/>
          </a:xfrm>
          <a:prstGeom prst="rect">
            <a:avLst/>
          </a:prstGeom>
          <a:ln>
            <a:solidFill>
              <a:schemeClr val="tx1"/>
            </a:solidFill>
            <a:prstDash val="lgDash"/>
          </a:ln>
        </p:spPr>
      </p:pic>
      <p:sp>
        <p:nvSpPr>
          <p:cNvPr id="15" name="TextBox 14"/>
          <p:cNvSpPr txBox="1"/>
          <p:nvPr/>
        </p:nvSpPr>
        <p:spPr>
          <a:xfrm>
            <a:off x="9795782" y="4856890"/>
            <a:ext cx="1822476" cy="1508105"/>
          </a:xfrm>
          <a:prstGeom prst="rect">
            <a:avLst/>
          </a:prstGeom>
          <a:solidFill>
            <a:schemeClr val="bg1"/>
          </a:solidFill>
          <a:ln>
            <a:solidFill>
              <a:schemeClr val="tx1"/>
            </a:solidFill>
          </a:ln>
        </p:spPr>
        <p:txBody>
          <a:bodyPr wrap="square" lIns="0" tIns="0" rIns="0" bIns="0" rtlCol="0" anchor="ctr" anchorCtr="1">
            <a:spAutoFit/>
          </a:bodyPr>
          <a:lstStyle/>
          <a:p>
            <a:pPr marL="171450" indent="-171450" algn="ctr">
              <a:buClr>
                <a:schemeClr val="tx1"/>
              </a:buClr>
              <a:buFont typeface="Calibri" panose="020F0502020204030204" pitchFamily="34" charset="0"/>
              <a:buChar char="⃝"/>
            </a:pPr>
            <a:endParaRPr lang="en-US" sz="1400" dirty="0"/>
          </a:p>
          <a:p>
            <a:pPr marL="171450" indent="-171450" algn="ctr">
              <a:buClr>
                <a:schemeClr val="tx1"/>
              </a:buClr>
              <a:buFont typeface="Calibri" panose="020F0502020204030204" pitchFamily="34" charset="0"/>
              <a:buChar char="⃝"/>
            </a:pPr>
            <a:r>
              <a:rPr lang="en-US" sz="1400" dirty="0"/>
              <a:t>Task Accuracy Prediction</a:t>
            </a:r>
          </a:p>
          <a:p>
            <a:pPr marL="171450" indent="-171450" algn="ctr">
              <a:buClr>
                <a:schemeClr val="tx1"/>
              </a:buClr>
              <a:buFont typeface="Calibri" panose="020F0502020204030204" pitchFamily="34" charset="0"/>
              <a:buChar char="⃝"/>
            </a:pPr>
            <a:endParaRPr lang="en-US" sz="1400" dirty="0"/>
          </a:p>
          <a:p>
            <a:pPr marL="171450" indent="-171450" algn="ctr">
              <a:buClr>
                <a:schemeClr val="tx1"/>
              </a:buClr>
              <a:buFont typeface="Calibri" panose="020F0502020204030204" pitchFamily="34" charset="0"/>
              <a:buChar char="⃝"/>
            </a:pPr>
            <a:r>
              <a:rPr lang="en-US" sz="1400" dirty="0"/>
              <a:t>Task Difficulty Prediction</a:t>
            </a:r>
          </a:p>
          <a:p>
            <a:pPr marL="171450" indent="-171450" algn="ctr">
              <a:buClr>
                <a:schemeClr val="tx1"/>
              </a:buClr>
              <a:buFont typeface="Calibri" panose="020F0502020204030204" pitchFamily="34" charset="0"/>
              <a:buChar char="⃝"/>
            </a:pPr>
            <a:endParaRPr lang="en-US" sz="1400" dirty="0"/>
          </a:p>
        </p:txBody>
      </p:sp>
      <p:graphicFrame>
        <p:nvGraphicFramePr>
          <p:cNvPr id="16" name="Diagram 15"/>
          <p:cNvGraphicFramePr/>
          <p:nvPr>
            <p:extLst>
              <p:ext uri="{D42A27DB-BD31-4B8C-83A1-F6EECF244321}">
                <p14:modId xmlns:p14="http://schemas.microsoft.com/office/powerpoint/2010/main" val="1832107758"/>
              </p:ext>
            </p:extLst>
          </p:nvPr>
        </p:nvGraphicFramePr>
        <p:xfrm>
          <a:off x="329984" y="3133168"/>
          <a:ext cx="11532032" cy="14593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9" name="Picture 18"/>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Effect>
                      <a14:saturation sat="33000"/>
                    </a14:imgEffect>
                  </a14:imgLayer>
                </a14:imgProps>
              </a:ext>
            </a:extLst>
          </a:blip>
          <a:srcRect l="2764" t="32325" r="34160" b="14439"/>
          <a:stretch/>
        </p:blipFill>
        <p:spPr>
          <a:xfrm>
            <a:off x="974293" y="4592493"/>
            <a:ext cx="2129028" cy="1932850"/>
          </a:xfrm>
          <a:prstGeom prst="rect">
            <a:avLst/>
          </a:prstGeom>
          <a:ln>
            <a:noFill/>
          </a:ln>
        </p:spPr>
      </p:pic>
      <p:pic>
        <p:nvPicPr>
          <p:cNvPr id="24" name="Picture 23"/>
          <p:cNvPicPr>
            <a:picLocks noChangeAspect="1"/>
          </p:cNvPicPr>
          <p:nvPr/>
        </p:nvPicPr>
        <p:blipFill rotWithShape="1">
          <a:blip r:embed="rId5"/>
          <a:srcRect l="63018" t="34449" r="29770" b="3441"/>
          <a:stretch/>
        </p:blipFill>
        <p:spPr>
          <a:xfrm>
            <a:off x="8654696" y="4770894"/>
            <a:ext cx="900659" cy="1662868"/>
          </a:xfrm>
          <a:prstGeom prst="rect">
            <a:avLst/>
          </a:prstGeom>
          <a:ln>
            <a:solidFill>
              <a:schemeClr val="tx1"/>
            </a:solidFill>
            <a:prstDash val="lgDash"/>
          </a:ln>
        </p:spPr>
      </p:pic>
    </p:spTree>
    <p:extLst>
      <p:ext uri="{BB962C8B-B14F-4D97-AF65-F5344CB8AC3E}">
        <p14:creationId xmlns:p14="http://schemas.microsoft.com/office/powerpoint/2010/main" val="2497872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50" dirty="0"/>
              <a:t>Results: Machine Learning Model Accuracy</a:t>
            </a:r>
          </a:p>
        </p:txBody>
      </p:sp>
      <p:pic>
        <p:nvPicPr>
          <p:cNvPr id="60" name="Content Placeholder 10"/>
          <p:cNvPicPr>
            <a:picLocks noChangeAspect="1"/>
          </p:cNvPicPr>
          <p:nvPr/>
        </p:nvPicPr>
        <p:blipFill>
          <a:blip r:embed="rId3"/>
          <a:stretch>
            <a:fillRect/>
          </a:stretch>
        </p:blipFill>
        <p:spPr>
          <a:xfrm>
            <a:off x="1397525" y="1661305"/>
            <a:ext cx="3993185" cy="2468880"/>
          </a:xfrm>
          <a:prstGeom prst="rect">
            <a:avLst/>
          </a:prstGeom>
        </p:spPr>
      </p:pic>
      <p:grpSp>
        <p:nvGrpSpPr>
          <p:cNvPr id="61" name="Group 60"/>
          <p:cNvGrpSpPr/>
          <p:nvPr/>
        </p:nvGrpSpPr>
        <p:grpSpPr>
          <a:xfrm>
            <a:off x="7325408" y="4109768"/>
            <a:ext cx="3989900" cy="2468880"/>
            <a:chOff x="5020377" y="4051153"/>
            <a:chExt cx="3289132" cy="2468880"/>
          </a:xfrm>
        </p:grpSpPr>
        <p:pic>
          <p:nvPicPr>
            <p:cNvPr id="62" name="Picture 6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0377" y="4051153"/>
              <a:ext cx="3289132" cy="2468880"/>
            </a:xfrm>
            <a:prstGeom prst="rect">
              <a:avLst/>
            </a:prstGeom>
            <a:noFill/>
            <a:ln>
              <a:noFill/>
            </a:ln>
          </p:spPr>
        </p:pic>
        <p:sp>
          <p:nvSpPr>
            <p:cNvPr id="63" name="TextBox 62"/>
            <p:cNvSpPr txBox="1"/>
            <p:nvPr/>
          </p:nvSpPr>
          <p:spPr>
            <a:xfrm>
              <a:off x="5449956" y="4358930"/>
              <a:ext cx="842603" cy="584775"/>
            </a:xfrm>
            <a:prstGeom prst="rect">
              <a:avLst/>
            </a:prstGeom>
            <a:solidFill>
              <a:schemeClr val="bg1"/>
            </a:solidFill>
          </p:spPr>
          <p:txBody>
            <a:bodyPr wrap="none" rtlCol="0">
              <a:spAutoFit/>
            </a:bodyPr>
            <a:lstStyle/>
            <a:p>
              <a:r>
                <a:rPr lang="en-US" sz="1600" dirty="0">
                  <a:solidFill>
                    <a:srgbClr val="FF8010"/>
                  </a:solidFill>
                </a:rPr>
                <a:t>––</a:t>
              </a:r>
              <a:r>
                <a:rPr lang="en-US" sz="1600" dirty="0">
                  <a:solidFill>
                    <a:srgbClr val="FFC592"/>
                  </a:solidFill>
                </a:rPr>
                <a:t> </a:t>
              </a:r>
              <a:r>
                <a:rPr lang="en-US" sz="1600" dirty="0"/>
                <a:t>Test</a:t>
              </a:r>
            </a:p>
            <a:p>
              <a:r>
                <a:rPr lang="en-US" sz="1600" dirty="0">
                  <a:solidFill>
                    <a:srgbClr val="0C6CAE"/>
                  </a:solidFill>
                </a:rPr>
                <a:t>––</a:t>
              </a:r>
              <a:r>
                <a:rPr lang="en-US" sz="1600" dirty="0"/>
                <a:t> Train</a:t>
              </a:r>
            </a:p>
          </p:txBody>
        </p:sp>
      </p:grpSp>
      <p:sp>
        <p:nvSpPr>
          <p:cNvPr id="64" name="Content Placeholder 2"/>
          <p:cNvSpPr txBox="1">
            <a:spLocks/>
          </p:cNvSpPr>
          <p:nvPr/>
        </p:nvSpPr>
        <p:spPr>
          <a:xfrm>
            <a:off x="505609" y="1003699"/>
            <a:ext cx="5333720" cy="743707"/>
          </a:xfrm>
          <a:prstGeom prst="rect">
            <a:avLst/>
          </a:prstGeom>
        </p:spPr>
        <p:txBody>
          <a:bodyPr anchor="t">
            <a:noAutofit/>
          </a:bodyPr>
          <a:lstStyle>
            <a:lvl1pPr marL="230188" indent="-230188"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684213" indent="-223838"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027113" indent="-2254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747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16088" indent="-2301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n-US" sz="2000" b="1" dirty="0" smtClean="0"/>
              <a:t>Determined Task-Accuracy within MAE of 2.5%</a:t>
            </a:r>
          </a:p>
          <a:p>
            <a:pPr marL="0" indent="0" algn="ctr">
              <a:spcBef>
                <a:spcPts val="0"/>
              </a:spcBef>
              <a:buNone/>
            </a:pPr>
            <a:r>
              <a:rPr lang="en-US" sz="1600" dirty="0" smtClean="0"/>
              <a:t>92% of vigilance decrements </a:t>
            </a:r>
            <a:r>
              <a:rPr lang="en-US" sz="1600" smtClean="0"/>
              <a:t>exceeded 5</a:t>
            </a:r>
            <a:r>
              <a:rPr lang="en-US" sz="1600" dirty="0" smtClean="0"/>
              <a:t>% Task-Accuracy</a:t>
            </a:r>
            <a:endParaRPr lang="en-US" sz="1600" dirty="0"/>
          </a:p>
        </p:txBody>
      </p:sp>
      <p:sp>
        <p:nvSpPr>
          <p:cNvPr id="65" name="Text Placeholder 8"/>
          <p:cNvSpPr txBox="1">
            <a:spLocks/>
          </p:cNvSpPr>
          <p:nvPr/>
        </p:nvSpPr>
        <p:spPr>
          <a:xfrm>
            <a:off x="7050760" y="1040513"/>
            <a:ext cx="4902848" cy="620792"/>
          </a:xfrm>
          <a:prstGeom prst="rect">
            <a:avLst/>
          </a:prstGeom>
        </p:spPr>
        <p:txBody>
          <a:bodyPr anchor="ctr">
            <a:noAutofit/>
          </a:bodyPr>
          <a:lstStyle>
            <a:lvl1pPr marL="230188" indent="-230188"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1pPr>
            <a:lvl2pPr marL="684213" indent="-223838"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027113" indent="-2254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74775" indent="-230188"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716088" indent="-230188"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smtClean="0"/>
              <a:t>Task-Type identification was 86.5% accurate</a:t>
            </a:r>
            <a:endParaRPr lang="en-US" sz="2000" b="1" dirty="0"/>
          </a:p>
        </p:txBody>
      </p:sp>
      <p:pic>
        <p:nvPicPr>
          <p:cNvPr id="66" name="Content Placeholder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2699" y="1661305"/>
            <a:ext cx="3993185" cy="2468880"/>
          </a:xfrm>
          <a:prstGeom prst="rect">
            <a:avLst/>
          </a:prstGeom>
        </p:spPr>
      </p:pic>
      <p:pic>
        <p:nvPicPr>
          <p:cNvPr id="67" name="Picture 66"/>
          <p:cNvPicPr>
            <a:picLocks noChangeAspect="1"/>
          </p:cNvPicPr>
          <p:nvPr/>
        </p:nvPicPr>
        <p:blipFill>
          <a:blip r:embed="rId6"/>
          <a:stretch>
            <a:fillRect/>
          </a:stretch>
        </p:blipFill>
        <p:spPr>
          <a:xfrm>
            <a:off x="1399021" y="4109768"/>
            <a:ext cx="3990551" cy="2468880"/>
          </a:xfrm>
          <a:prstGeom prst="rect">
            <a:avLst/>
          </a:prstGeom>
        </p:spPr>
      </p:pic>
      <p:sp>
        <p:nvSpPr>
          <p:cNvPr id="68" name="TextBox 67"/>
          <p:cNvSpPr txBox="1"/>
          <p:nvPr/>
        </p:nvSpPr>
        <p:spPr>
          <a:xfrm>
            <a:off x="2901327" y="1627497"/>
            <a:ext cx="1010213" cy="307777"/>
          </a:xfrm>
          <a:prstGeom prst="rect">
            <a:avLst/>
          </a:prstGeom>
          <a:solidFill>
            <a:schemeClr val="bg1"/>
          </a:solidFill>
        </p:spPr>
        <p:txBody>
          <a:bodyPr wrap="none" rtlCol="0" anchor="ctr">
            <a:spAutoFit/>
          </a:bodyPr>
          <a:lstStyle/>
          <a:p>
            <a:r>
              <a:rPr lang="en-US" sz="1400" dirty="0">
                <a:solidFill>
                  <a:prstClr val="black"/>
                </a:solidFill>
              </a:rPr>
              <a:t>Model Loss</a:t>
            </a:r>
            <a:endParaRPr lang="en-US" sz="1200" dirty="0"/>
          </a:p>
        </p:txBody>
      </p:sp>
      <p:sp>
        <p:nvSpPr>
          <p:cNvPr id="69" name="TextBox 68"/>
          <p:cNvSpPr txBox="1"/>
          <p:nvPr/>
        </p:nvSpPr>
        <p:spPr>
          <a:xfrm rot="16200000">
            <a:off x="630963" y="5137354"/>
            <a:ext cx="1658980" cy="307777"/>
          </a:xfrm>
          <a:prstGeom prst="rect">
            <a:avLst/>
          </a:prstGeom>
          <a:solidFill>
            <a:schemeClr val="bg1"/>
          </a:solidFill>
        </p:spPr>
        <p:txBody>
          <a:bodyPr wrap="none" rtlCol="0" anchor="ctr">
            <a:spAutoFit/>
          </a:bodyPr>
          <a:lstStyle/>
          <a:p>
            <a:r>
              <a:rPr lang="en-US" sz="1400" dirty="0">
                <a:solidFill>
                  <a:prstClr val="black"/>
                </a:solidFill>
              </a:rPr>
              <a:t>Mean Squared Error</a:t>
            </a:r>
            <a:endParaRPr lang="en-US" sz="1200" dirty="0"/>
          </a:p>
        </p:txBody>
      </p:sp>
      <p:sp>
        <p:nvSpPr>
          <p:cNvPr id="70" name="TextBox 69"/>
          <p:cNvSpPr txBox="1"/>
          <p:nvPr/>
        </p:nvSpPr>
        <p:spPr>
          <a:xfrm rot="16200000">
            <a:off x="357644" y="2794255"/>
            <a:ext cx="2185919" cy="307777"/>
          </a:xfrm>
          <a:prstGeom prst="rect">
            <a:avLst/>
          </a:prstGeom>
          <a:solidFill>
            <a:schemeClr val="bg1"/>
          </a:solidFill>
        </p:spPr>
        <p:txBody>
          <a:bodyPr wrap="none" rtlCol="0" anchor="ctr">
            <a:spAutoFit/>
          </a:bodyPr>
          <a:lstStyle/>
          <a:p>
            <a:r>
              <a:rPr lang="en-US" sz="1400" dirty="0">
                <a:solidFill>
                  <a:prstClr val="black"/>
                </a:solidFill>
              </a:rPr>
              <a:t>Loss – Mean Absolute Error</a:t>
            </a:r>
            <a:endParaRPr lang="en-US" sz="1200" dirty="0"/>
          </a:p>
        </p:txBody>
      </p:sp>
      <p:sp>
        <p:nvSpPr>
          <p:cNvPr id="71" name="TextBox 70"/>
          <p:cNvSpPr txBox="1"/>
          <p:nvPr/>
        </p:nvSpPr>
        <p:spPr>
          <a:xfrm>
            <a:off x="8886613" y="1624658"/>
            <a:ext cx="1010213" cy="307777"/>
          </a:xfrm>
          <a:prstGeom prst="rect">
            <a:avLst/>
          </a:prstGeom>
          <a:solidFill>
            <a:schemeClr val="bg1"/>
          </a:solidFill>
        </p:spPr>
        <p:txBody>
          <a:bodyPr wrap="none" rtlCol="0" anchor="ctr">
            <a:spAutoFit/>
          </a:bodyPr>
          <a:lstStyle/>
          <a:p>
            <a:r>
              <a:rPr lang="en-US" sz="1400" dirty="0">
                <a:solidFill>
                  <a:prstClr val="black"/>
                </a:solidFill>
              </a:rPr>
              <a:t>Model Loss</a:t>
            </a:r>
            <a:endParaRPr lang="en-US" sz="1200" dirty="0"/>
          </a:p>
        </p:txBody>
      </p:sp>
      <p:sp>
        <p:nvSpPr>
          <p:cNvPr id="72" name="TextBox 71"/>
          <p:cNvSpPr txBox="1"/>
          <p:nvPr/>
        </p:nvSpPr>
        <p:spPr>
          <a:xfrm>
            <a:off x="8712270" y="4192003"/>
            <a:ext cx="1351204" cy="182880"/>
          </a:xfrm>
          <a:prstGeom prst="rect">
            <a:avLst/>
          </a:prstGeom>
          <a:solidFill>
            <a:schemeClr val="bg1"/>
          </a:solidFill>
        </p:spPr>
        <p:txBody>
          <a:bodyPr wrap="none" rtlCol="0" anchor="ctr">
            <a:spAutoFit/>
          </a:bodyPr>
          <a:lstStyle/>
          <a:p>
            <a:r>
              <a:rPr lang="en-US" sz="1400" dirty="0">
                <a:solidFill>
                  <a:prstClr val="black"/>
                </a:solidFill>
              </a:rPr>
              <a:t>Model Accuracy</a:t>
            </a:r>
            <a:endParaRPr lang="en-US" sz="1200" dirty="0"/>
          </a:p>
        </p:txBody>
      </p:sp>
      <p:sp>
        <p:nvSpPr>
          <p:cNvPr id="73" name="TextBox 72"/>
          <p:cNvSpPr txBox="1"/>
          <p:nvPr/>
        </p:nvSpPr>
        <p:spPr>
          <a:xfrm rot="16200000">
            <a:off x="6770143" y="5171121"/>
            <a:ext cx="1342483" cy="307777"/>
          </a:xfrm>
          <a:prstGeom prst="rect">
            <a:avLst/>
          </a:prstGeom>
          <a:solidFill>
            <a:schemeClr val="bg1"/>
          </a:solidFill>
        </p:spPr>
        <p:txBody>
          <a:bodyPr wrap="none" rtlCol="0" anchor="ctr">
            <a:spAutoFit/>
          </a:bodyPr>
          <a:lstStyle/>
          <a:p>
            <a:r>
              <a:rPr lang="en-US" sz="1400" dirty="0">
                <a:solidFill>
                  <a:prstClr val="black"/>
                </a:solidFill>
              </a:rPr>
              <a:t>Binary Accuracy</a:t>
            </a:r>
            <a:endParaRPr lang="en-US" sz="1200" dirty="0"/>
          </a:p>
        </p:txBody>
      </p:sp>
      <p:sp>
        <p:nvSpPr>
          <p:cNvPr id="74" name="TextBox 73"/>
          <p:cNvSpPr txBox="1"/>
          <p:nvPr/>
        </p:nvSpPr>
        <p:spPr>
          <a:xfrm rot="16200000">
            <a:off x="6311068" y="2822989"/>
            <a:ext cx="2174570" cy="307777"/>
          </a:xfrm>
          <a:prstGeom prst="rect">
            <a:avLst/>
          </a:prstGeom>
          <a:solidFill>
            <a:schemeClr val="bg1"/>
          </a:solidFill>
        </p:spPr>
        <p:txBody>
          <a:bodyPr wrap="none" rtlCol="0" anchor="ctr">
            <a:spAutoFit/>
          </a:bodyPr>
          <a:lstStyle/>
          <a:p>
            <a:r>
              <a:rPr lang="en-US" sz="1400" dirty="0">
                <a:solidFill>
                  <a:prstClr val="black"/>
                </a:solidFill>
              </a:rPr>
              <a:t>Loss – Binary Cross Entropy</a:t>
            </a:r>
            <a:endParaRPr lang="en-US" sz="1200" dirty="0"/>
          </a:p>
        </p:txBody>
      </p:sp>
      <p:sp>
        <p:nvSpPr>
          <p:cNvPr id="75" name="TextBox 74"/>
          <p:cNvSpPr txBox="1"/>
          <p:nvPr/>
        </p:nvSpPr>
        <p:spPr>
          <a:xfrm>
            <a:off x="4129884" y="1965987"/>
            <a:ext cx="842603" cy="584775"/>
          </a:xfrm>
          <a:prstGeom prst="rect">
            <a:avLst/>
          </a:prstGeom>
          <a:solidFill>
            <a:schemeClr val="bg1"/>
          </a:solidFill>
        </p:spPr>
        <p:txBody>
          <a:bodyPr wrap="none" rtlCol="0">
            <a:spAutoFit/>
          </a:bodyPr>
          <a:lstStyle/>
          <a:p>
            <a:r>
              <a:rPr lang="en-US" sz="1600" dirty="0">
                <a:solidFill>
                  <a:srgbClr val="FF8010"/>
                </a:solidFill>
              </a:rPr>
              <a:t>––</a:t>
            </a:r>
            <a:r>
              <a:rPr lang="en-US" sz="1600" dirty="0">
                <a:solidFill>
                  <a:srgbClr val="FFC592"/>
                </a:solidFill>
              </a:rPr>
              <a:t> </a:t>
            </a:r>
            <a:r>
              <a:rPr lang="en-US" sz="1600" dirty="0"/>
              <a:t>Test</a:t>
            </a:r>
          </a:p>
          <a:p>
            <a:r>
              <a:rPr lang="en-US" sz="1600" dirty="0">
                <a:solidFill>
                  <a:srgbClr val="0C6CAE"/>
                </a:solidFill>
              </a:rPr>
              <a:t>––</a:t>
            </a:r>
            <a:r>
              <a:rPr lang="en-US" sz="1600" dirty="0"/>
              <a:t> Train</a:t>
            </a:r>
          </a:p>
        </p:txBody>
      </p:sp>
      <p:sp>
        <p:nvSpPr>
          <p:cNvPr id="76" name="TextBox 75"/>
          <p:cNvSpPr txBox="1"/>
          <p:nvPr/>
        </p:nvSpPr>
        <p:spPr>
          <a:xfrm>
            <a:off x="9853623" y="1981556"/>
            <a:ext cx="842603" cy="584775"/>
          </a:xfrm>
          <a:prstGeom prst="rect">
            <a:avLst/>
          </a:prstGeom>
          <a:solidFill>
            <a:schemeClr val="bg1"/>
          </a:solidFill>
        </p:spPr>
        <p:txBody>
          <a:bodyPr wrap="none" rtlCol="0">
            <a:spAutoFit/>
          </a:bodyPr>
          <a:lstStyle/>
          <a:p>
            <a:r>
              <a:rPr lang="en-US" sz="1600" dirty="0">
                <a:solidFill>
                  <a:srgbClr val="FF8010"/>
                </a:solidFill>
              </a:rPr>
              <a:t>––</a:t>
            </a:r>
            <a:r>
              <a:rPr lang="en-US" sz="1600" dirty="0">
                <a:solidFill>
                  <a:srgbClr val="FFC592"/>
                </a:solidFill>
              </a:rPr>
              <a:t> </a:t>
            </a:r>
            <a:r>
              <a:rPr lang="en-US" sz="1600" dirty="0"/>
              <a:t>Test</a:t>
            </a:r>
          </a:p>
          <a:p>
            <a:r>
              <a:rPr lang="en-US" sz="1600" dirty="0">
                <a:solidFill>
                  <a:srgbClr val="0C6CAE"/>
                </a:solidFill>
              </a:rPr>
              <a:t>––</a:t>
            </a:r>
            <a:r>
              <a:rPr lang="en-US" sz="1600" dirty="0"/>
              <a:t> Train</a:t>
            </a:r>
          </a:p>
        </p:txBody>
      </p:sp>
      <p:sp>
        <p:nvSpPr>
          <p:cNvPr id="77" name="Rectangle 76"/>
          <p:cNvSpPr/>
          <p:nvPr/>
        </p:nvSpPr>
        <p:spPr>
          <a:xfrm>
            <a:off x="7851809" y="1976260"/>
            <a:ext cx="526970" cy="312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119610" y="4417546"/>
            <a:ext cx="842603" cy="584775"/>
          </a:xfrm>
          <a:prstGeom prst="rect">
            <a:avLst/>
          </a:prstGeom>
          <a:solidFill>
            <a:schemeClr val="bg1"/>
          </a:solidFill>
        </p:spPr>
        <p:txBody>
          <a:bodyPr wrap="none" rtlCol="0">
            <a:spAutoFit/>
          </a:bodyPr>
          <a:lstStyle/>
          <a:p>
            <a:r>
              <a:rPr lang="en-US" sz="1600" dirty="0">
                <a:solidFill>
                  <a:srgbClr val="FF8010"/>
                </a:solidFill>
              </a:rPr>
              <a:t>––</a:t>
            </a:r>
            <a:r>
              <a:rPr lang="en-US" sz="1600" dirty="0">
                <a:solidFill>
                  <a:srgbClr val="FFC592"/>
                </a:solidFill>
              </a:rPr>
              <a:t> </a:t>
            </a:r>
            <a:r>
              <a:rPr lang="en-US" sz="1600" dirty="0"/>
              <a:t>Test</a:t>
            </a:r>
          </a:p>
          <a:p>
            <a:r>
              <a:rPr lang="en-US" sz="1600" dirty="0">
                <a:solidFill>
                  <a:srgbClr val="0C6CAE"/>
                </a:solidFill>
              </a:rPr>
              <a:t>––</a:t>
            </a:r>
            <a:r>
              <a:rPr lang="en-US" sz="1600" dirty="0"/>
              <a:t> Train</a:t>
            </a:r>
          </a:p>
        </p:txBody>
      </p:sp>
      <p:sp>
        <p:nvSpPr>
          <p:cNvPr id="79" name="TextBox 78"/>
          <p:cNvSpPr txBox="1"/>
          <p:nvPr/>
        </p:nvSpPr>
        <p:spPr>
          <a:xfrm>
            <a:off x="3019982" y="3990856"/>
            <a:ext cx="631904" cy="182880"/>
          </a:xfrm>
          <a:prstGeom prst="rect">
            <a:avLst/>
          </a:prstGeom>
          <a:solidFill>
            <a:schemeClr val="bg1"/>
          </a:solidFill>
        </p:spPr>
        <p:txBody>
          <a:bodyPr wrap="none" rtlCol="0" anchor="ctr">
            <a:spAutoFit/>
          </a:bodyPr>
          <a:lstStyle/>
          <a:p>
            <a:r>
              <a:rPr lang="en-US" sz="1400" dirty="0">
                <a:solidFill>
                  <a:prstClr val="black"/>
                </a:solidFill>
              </a:rPr>
              <a:t>Epoch</a:t>
            </a:r>
            <a:endParaRPr lang="en-US" sz="1200" dirty="0"/>
          </a:p>
        </p:txBody>
      </p:sp>
      <p:sp>
        <p:nvSpPr>
          <p:cNvPr id="80" name="TextBox 79"/>
          <p:cNvSpPr txBox="1"/>
          <p:nvPr/>
        </p:nvSpPr>
        <p:spPr>
          <a:xfrm>
            <a:off x="2699989" y="4199567"/>
            <a:ext cx="1351204" cy="182880"/>
          </a:xfrm>
          <a:prstGeom prst="rect">
            <a:avLst/>
          </a:prstGeom>
          <a:solidFill>
            <a:schemeClr val="bg1"/>
          </a:solidFill>
        </p:spPr>
        <p:txBody>
          <a:bodyPr wrap="none" rtlCol="0" anchor="ctr">
            <a:spAutoFit/>
          </a:bodyPr>
          <a:lstStyle/>
          <a:p>
            <a:r>
              <a:rPr lang="en-US" sz="1400" dirty="0">
                <a:solidFill>
                  <a:prstClr val="black"/>
                </a:solidFill>
              </a:rPr>
              <a:t>Model Accuracy</a:t>
            </a:r>
            <a:endParaRPr lang="en-US" sz="1200" dirty="0"/>
          </a:p>
        </p:txBody>
      </p:sp>
      <p:sp>
        <p:nvSpPr>
          <p:cNvPr id="81" name="TextBox 80"/>
          <p:cNvSpPr txBox="1"/>
          <p:nvPr/>
        </p:nvSpPr>
        <p:spPr>
          <a:xfrm>
            <a:off x="9005268" y="3990856"/>
            <a:ext cx="631904" cy="182880"/>
          </a:xfrm>
          <a:prstGeom prst="rect">
            <a:avLst/>
          </a:prstGeom>
          <a:solidFill>
            <a:schemeClr val="bg1"/>
          </a:solidFill>
        </p:spPr>
        <p:txBody>
          <a:bodyPr wrap="none" rtlCol="0" anchor="ctr">
            <a:spAutoFit/>
          </a:bodyPr>
          <a:lstStyle/>
          <a:p>
            <a:r>
              <a:rPr lang="en-US" sz="1400" dirty="0">
                <a:solidFill>
                  <a:prstClr val="black"/>
                </a:solidFill>
              </a:rPr>
              <a:t>Epoch</a:t>
            </a:r>
            <a:endParaRPr lang="en-US" sz="1200" dirty="0"/>
          </a:p>
        </p:txBody>
      </p:sp>
      <p:sp>
        <p:nvSpPr>
          <p:cNvPr id="82" name="TextBox 81"/>
          <p:cNvSpPr txBox="1"/>
          <p:nvPr/>
        </p:nvSpPr>
        <p:spPr>
          <a:xfrm>
            <a:off x="9080574" y="6463300"/>
            <a:ext cx="631904" cy="307777"/>
          </a:xfrm>
          <a:prstGeom prst="rect">
            <a:avLst/>
          </a:prstGeom>
          <a:solidFill>
            <a:schemeClr val="bg1"/>
          </a:solidFill>
        </p:spPr>
        <p:txBody>
          <a:bodyPr wrap="none" rtlCol="0" anchor="ctr">
            <a:spAutoFit/>
          </a:bodyPr>
          <a:lstStyle/>
          <a:p>
            <a:r>
              <a:rPr lang="en-US" sz="1400" dirty="0">
                <a:solidFill>
                  <a:prstClr val="black"/>
                </a:solidFill>
              </a:rPr>
              <a:t>Epoch</a:t>
            </a:r>
            <a:endParaRPr lang="en-US" sz="1200" dirty="0"/>
          </a:p>
        </p:txBody>
      </p:sp>
      <p:sp>
        <p:nvSpPr>
          <p:cNvPr id="83" name="TextBox 82"/>
          <p:cNvSpPr txBox="1"/>
          <p:nvPr/>
        </p:nvSpPr>
        <p:spPr>
          <a:xfrm>
            <a:off x="3068294" y="6463300"/>
            <a:ext cx="631904" cy="307777"/>
          </a:xfrm>
          <a:prstGeom prst="rect">
            <a:avLst/>
          </a:prstGeom>
          <a:solidFill>
            <a:schemeClr val="bg1"/>
          </a:solidFill>
        </p:spPr>
        <p:txBody>
          <a:bodyPr wrap="none" rtlCol="0" anchor="ctr">
            <a:spAutoFit/>
          </a:bodyPr>
          <a:lstStyle/>
          <a:p>
            <a:r>
              <a:rPr lang="en-US" sz="1400" dirty="0">
                <a:solidFill>
                  <a:prstClr val="black"/>
                </a:solidFill>
              </a:rPr>
              <a:t>Epoch</a:t>
            </a:r>
            <a:endParaRPr lang="en-US" sz="1200" dirty="0"/>
          </a:p>
        </p:txBody>
      </p:sp>
    </p:spTree>
    <p:extLst>
      <p:ext uri="{BB962C8B-B14F-4D97-AF65-F5344CB8AC3E}">
        <p14:creationId xmlns:p14="http://schemas.microsoft.com/office/powerpoint/2010/main" val="229931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Potential Impacts</a:t>
            </a:r>
            <a:endParaRPr lang="en-US" dirty="0"/>
          </a:p>
        </p:txBody>
      </p:sp>
      <p:sp>
        <p:nvSpPr>
          <p:cNvPr id="3" name="Content Placeholder 2"/>
          <p:cNvSpPr>
            <a:spLocks noGrp="1"/>
          </p:cNvSpPr>
          <p:nvPr>
            <p:ph idx="1"/>
          </p:nvPr>
        </p:nvSpPr>
        <p:spPr/>
        <p:txBody>
          <a:bodyPr>
            <a:normAutofit/>
          </a:bodyPr>
          <a:lstStyle/>
          <a:p>
            <a:r>
              <a:rPr lang="en-US" sz="2800" dirty="0"/>
              <a:t>Cognitive fatigue during a vigilance task can be detected from peripheral nervous system signals</a:t>
            </a:r>
          </a:p>
          <a:p>
            <a:pPr lvl="1"/>
            <a:r>
              <a:rPr lang="en-US" sz="2000" dirty="0"/>
              <a:t>Can identify critical points in Human Factor Scenarios</a:t>
            </a:r>
          </a:p>
          <a:p>
            <a:pPr lvl="1"/>
            <a:r>
              <a:rPr lang="en-US" sz="2000" dirty="0" smtClean="0"/>
              <a:t>Can </a:t>
            </a:r>
            <a:r>
              <a:rPr lang="en-US" sz="2000" dirty="0"/>
              <a:t>prevent fatal </a:t>
            </a:r>
            <a:r>
              <a:rPr lang="en-US" sz="2000" dirty="0" smtClean="0"/>
              <a:t>errors and improve </a:t>
            </a:r>
            <a:r>
              <a:rPr lang="en-US" sz="2000" dirty="0"/>
              <a:t>safety for our fleet and </a:t>
            </a:r>
            <a:r>
              <a:rPr lang="en-US" sz="2000" dirty="0" smtClean="0"/>
              <a:t>nation</a:t>
            </a:r>
          </a:p>
          <a:p>
            <a:r>
              <a:rPr lang="en-US" sz="2800" dirty="0"/>
              <a:t>Level of cognitive load can be detected from PNS signals</a:t>
            </a:r>
          </a:p>
          <a:p>
            <a:pPr lvl="1"/>
            <a:r>
              <a:rPr lang="en-US" sz="2000" dirty="0" smtClean="0"/>
              <a:t>Can </a:t>
            </a:r>
            <a:r>
              <a:rPr lang="en-US" sz="2000" dirty="0"/>
              <a:t>inform task </a:t>
            </a:r>
            <a:r>
              <a:rPr lang="en-US" sz="2000" dirty="0" smtClean="0"/>
              <a:t>analyses </a:t>
            </a:r>
            <a:r>
              <a:rPr lang="en-US" sz="2000" dirty="0"/>
              <a:t>and improve </a:t>
            </a:r>
            <a:r>
              <a:rPr lang="en-US" sz="2000" dirty="0" smtClean="0"/>
              <a:t>personnel allocation</a:t>
            </a:r>
            <a:endParaRPr lang="en-US" sz="2000" dirty="0"/>
          </a:p>
          <a:p>
            <a:pPr lvl="1"/>
            <a:r>
              <a:rPr lang="en-US" sz="2000" dirty="0"/>
              <a:t>Cost savings from labor requirement reductions</a:t>
            </a:r>
          </a:p>
          <a:p>
            <a:r>
              <a:rPr lang="en-US" sz="2800" dirty="0"/>
              <a:t>Commercial-Off-The-Shelf physiology monitors are readily available and much easier to use than CNS monitors</a:t>
            </a:r>
          </a:p>
          <a:p>
            <a:pPr lvl="1"/>
            <a:r>
              <a:rPr lang="en-US" sz="2000" dirty="0"/>
              <a:t>Reduces barrier to technology adoption</a:t>
            </a:r>
            <a:endParaRPr lang="en-US" sz="2800" dirty="0"/>
          </a:p>
          <a:p>
            <a:pPr lvl="1"/>
            <a:r>
              <a:rPr lang="en-US" sz="2000" dirty="0" smtClean="0"/>
              <a:t>Improved </a:t>
            </a:r>
            <a:r>
              <a:rPr lang="en-US" sz="2000" dirty="0"/>
              <a:t>speed to fleet for </a:t>
            </a:r>
            <a:r>
              <a:rPr lang="en-US" sz="2000" dirty="0" smtClean="0"/>
              <a:t>technology</a:t>
            </a:r>
            <a:endParaRPr lang="en-US" sz="2800" dirty="0"/>
          </a:p>
          <a:p>
            <a:endParaRPr lang="en-US" sz="3200" dirty="0"/>
          </a:p>
        </p:txBody>
      </p:sp>
    </p:spTree>
    <p:extLst>
      <p:ext uri="{BB962C8B-B14F-4D97-AF65-F5344CB8AC3E}">
        <p14:creationId xmlns:p14="http://schemas.microsoft.com/office/powerpoint/2010/main" val="144932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sz="2800" dirty="0"/>
              <a:t>Further investigations with more dynamic scenarios</a:t>
            </a:r>
          </a:p>
          <a:p>
            <a:pPr lvl="1"/>
            <a:r>
              <a:rPr lang="en-US" sz="2800" dirty="0"/>
              <a:t>Non-working memory tasks</a:t>
            </a:r>
          </a:p>
          <a:p>
            <a:pPr lvl="1"/>
            <a:r>
              <a:rPr lang="en-US" sz="2800" dirty="0"/>
              <a:t>Physical fatigue</a:t>
            </a:r>
          </a:p>
          <a:p>
            <a:pPr lvl="1"/>
            <a:r>
              <a:rPr lang="en-US" sz="2800" dirty="0"/>
              <a:t>Environmental factors</a:t>
            </a:r>
          </a:p>
          <a:p>
            <a:r>
              <a:rPr lang="en-US" sz="2800" dirty="0"/>
              <a:t>Adapt ML algorithm for real-time prediction</a:t>
            </a:r>
          </a:p>
          <a:p>
            <a:r>
              <a:rPr lang="en-US" dirty="0"/>
              <a:t>Analyze EEG data sets</a:t>
            </a:r>
            <a:endParaRPr lang="en-US" sz="3200" dirty="0"/>
          </a:p>
          <a:p>
            <a:r>
              <a:rPr lang="en-US" sz="2800" dirty="0" smtClean="0"/>
              <a:t>Analyze </a:t>
            </a:r>
            <a:r>
              <a:rPr lang="en-US" sz="2800" dirty="0"/>
              <a:t>active-duty data set collected from ATRC</a:t>
            </a:r>
          </a:p>
          <a:p>
            <a:endParaRPr lang="en-US" sz="3600" dirty="0"/>
          </a:p>
        </p:txBody>
      </p:sp>
    </p:spTree>
    <p:extLst>
      <p:ext uri="{BB962C8B-B14F-4D97-AF65-F5344CB8AC3E}">
        <p14:creationId xmlns:p14="http://schemas.microsoft.com/office/powerpoint/2010/main" val="3768247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4313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457200" indent="-457200">
              <a:lnSpc>
                <a:spcPct val="120000"/>
              </a:lnSpc>
              <a:spcBef>
                <a:spcPts val="600"/>
              </a:spcBef>
              <a:buFont typeface="+mj-lt"/>
              <a:buAutoNum type="arabicPeriod"/>
            </a:pPr>
            <a:r>
              <a:rPr lang="en-US" b="0" dirty="0" smtClean="0"/>
              <a:t>Paralyzed </a:t>
            </a:r>
            <a:r>
              <a:rPr lang="en-US" b="0" dirty="0"/>
              <a:t>Veterans of America. Fatigue and multiple sclerosis: </a:t>
            </a:r>
            <a:r>
              <a:rPr lang="en-US" b="0" dirty="0" smtClean="0"/>
              <a:t>evidenced-based management </a:t>
            </a:r>
            <a:r>
              <a:rPr lang="en-US" b="0" dirty="0"/>
              <a:t>strategies for fatigue in multiple sclerosis. Washington (DC</a:t>
            </a:r>
            <a:r>
              <a:rPr lang="en-US" b="0" dirty="0" smtClean="0"/>
              <a:t>): Multiple </a:t>
            </a:r>
            <a:r>
              <a:rPr lang="en-US" b="0" dirty="0"/>
              <a:t>Sclerosis Council for Clinical Practice Guidelines; 1998</a:t>
            </a:r>
            <a:r>
              <a:rPr lang="en-US" b="0" dirty="0" smtClean="0"/>
              <a:t>.</a:t>
            </a:r>
          </a:p>
          <a:p>
            <a:pPr marL="457200" indent="-457200">
              <a:lnSpc>
                <a:spcPct val="120000"/>
              </a:lnSpc>
              <a:spcBef>
                <a:spcPts val="600"/>
              </a:spcBef>
              <a:buFont typeface="+mj-lt"/>
              <a:buAutoNum type="arabicPeriod"/>
            </a:pPr>
            <a:r>
              <a:rPr lang="en-US" b="0" dirty="0" smtClean="0"/>
              <a:t>DeLuca J., Genova H. M., </a:t>
            </a:r>
            <a:r>
              <a:rPr lang="en-US" b="0" dirty="0" err="1" smtClean="0"/>
              <a:t>Capili</a:t>
            </a:r>
            <a:r>
              <a:rPr lang="en-US" b="0" dirty="0" smtClean="0"/>
              <a:t> E. J., &amp; Wylie G. R. (2009). Functional neuroimaging of fatigue. </a:t>
            </a:r>
            <a:r>
              <a:rPr lang="en-US" b="0" i="1" dirty="0" smtClean="0"/>
              <a:t>Physical Medicine and  Rehabilitation Clinics of North America,</a:t>
            </a:r>
            <a:r>
              <a:rPr lang="en-US" b="0" dirty="0" smtClean="0"/>
              <a:t> 20, 325-337</a:t>
            </a:r>
          </a:p>
          <a:p>
            <a:pPr marL="457200" indent="-457200">
              <a:lnSpc>
                <a:spcPct val="120000"/>
              </a:lnSpc>
              <a:spcBef>
                <a:spcPts val="600"/>
              </a:spcBef>
              <a:buFont typeface="+mj-lt"/>
              <a:buAutoNum type="arabicPeriod"/>
            </a:pPr>
            <a:r>
              <a:rPr lang="en-US" b="0" dirty="0"/>
              <a:t>DeLuca J. Fatigue: its definition, its study and its future. In: DeLuca J, editor.</a:t>
            </a:r>
          </a:p>
          <a:p>
            <a:pPr marL="457200" indent="-457200">
              <a:lnSpc>
                <a:spcPct val="120000"/>
              </a:lnSpc>
              <a:spcBef>
                <a:spcPts val="600"/>
              </a:spcBef>
              <a:buFont typeface="+mj-lt"/>
              <a:buAutoNum type="arabicPeriod"/>
            </a:pPr>
            <a:r>
              <a:rPr lang="en-US" b="0" dirty="0" err="1"/>
              <a:t>Mosso</a:t>
            </a:r>
            <a:r>
              <a:rPr lang="en-US" b="0" dirty="0"/>
              <a:t> A. Fatigue. London: Swan </a:t>
            </a:r>
            <a:r>
              <a:rPr lang="en-US" b="0" dirty="0" err="1"/>
              <a:t>Sonnenschein</a:t>
            </a:r>
            <a:r>
              <a:rPr lang="en-US" b="0" dirty="0"/>
              <a:t> and Co; 1904.</a:t>
            </a:r>
          </a:p>
          <a:p>
            <a:pPr marL="457200" indent="-457200">
              <a:lnSpc>
                <a:spcPct val="120000"/>
              </a:lnSpc>
              <a:spcBef>
                <a:spcPts val="600"/>
              </a:spcBef>
              <a:buFont typeface="+mj-lt"/>
              <a:buAutoNum type="arabicPeriod"/>
            </a:pPr>
            <a:r>
              <a:rPr lang="en-US" b="0" dirty="0" err="1"/>
              <a:t>Mackworth</a:t>
            </a:r>
            <a:r>
              <a:rPr lang="en-US" b="0" dirty="0"/>
              <a:t>, N. H. (1948). The breakdown of vigilance during prolonged visual search. </a:t>
            </a:r>
            <a:r>
              <a:rPr lang="en-US" b="0" i="1" dirty="0"/>
              <a:t>Quarterly Journal of Experimental Psychology, </a:t>
            </a:r>
            <a:r>
              <a:rPr lang="en-US" b="0" dirty="0"/>
              <a:t>1, 6-21.</a:t>
            </a:r>
          </a:p>
          <a:p>
            <a:pPr marL="457200" indent="-457200">
              <a:lnSpc>
                <a:spcPct val="120000"/>
              </a:lnSpc>
              <a:spcBef>
                <a:spcPts val="600"/>
              </a:spcBef>
              <a:buFont typeface="+mj-lt"/>
              <a:buAutoNum type="arabicPeriod"/>
            </a:pPr>
            <a:r>
              <a:rPr lang="en-US" b="0" dirty="0" smtClean="0"/>
              <a:t>Fatigue </a:t>
            </a:r>
            <a:r>
              <a:rPr lang="en-US" b="0" dirty="0"/>
              <a:t>as a window to the brain. Cambridge (MA): MIT Press; 2005. p. 319–25</a:t>
            </a:r>
            <a:r>
              <a:rPr lang="en-US" b="0" dirty="0" smtClean="0"/>
              <a:t>.</a:t>
            </a:r>
          </a:p>
          <a:p>
            <a:pPr marL="457200" indent="-457200">
              <a:lnSpc>
                <a:spcPct val="120000"/>
              </a:lnSpc>
              <a:spcBef>
                <a:spcPts val="600"/>
              </a:spcBef>
              <a:buFont typeface="+mj-lt"/>
              <a:buAutoNum type="arabicPeriod"/>
            </a:pPr>
            <a:r>
              <a:rPr lang="en-US" b="0" dirty="0" err="1" smtClean="0"/>
              <a:t>Paas</a:t>
            </a:r>
            <a:r>
              <a:rPr lang="en-US" b="0" dirty="0"/>
              <a:t>, F. </a:t>
            </a:r>
            <a:r>
              <a:rPr lang="en-US" b="0" dirty="0" smtClean="0"/>
              <a:t>G. &amp; </a:t>
            </a:r>
            <a:r>
              <a:rPr lang="en-US" b="0" dirty="0"/>
              <a:t>Adam, J. J. (1991</a:t>
            </a:r>
            <a:r>
              <a:rPr lang="en-US" b="0" dirty="0" smtClean="0"/>
              <a:t>).</a:t>
            </a:r>
            <a:r>
              <a:rPr lang="en-US" b="0" dirty="0"/>
              <a:t> Human information processing during physical exercise. </a:t>
            </a:r>
            <a:r>
              <a:rPr lang="en-US" b="0" i="1" dirty="0"/>
              <a:t>Ergonomics</a:t>
            </a:r>
            <a:r>
              <a:rPr lang="en-US" b="0" dirty="0"/>
              <a:t>, 34, 1385–1397</a:t>
            </a:r>
            <a:r>
              <a:rPr lang="en-US" b="0" dirty="0" smtClean="0"/>
              <a:t>.</a:t>
            </a:r>
          </a:p>
          <a:p>
            <a:pPr marL="457200" indent="-457200">
              <a:lnSpc>
                <a:spcPct val="120000"/>
              </a:lnSpc>
              <a:spcBef>
                <a:spcPts val="600"/>
              </a:spcBef>
              <a:buFont typeface="+mj-lt"/>
              <a:buAutoNum type="arabicPeriod"/>
            </a:pPr>
            <a:r>
              <a:rPr lang="en-US" b="0" dirty="0" err="1" smtClean="0"/>
              <a:t>McMorris</a:t>
            </a:r>
            <a:r>
              <a:rPr lang="en-US" b="0" dirty="0"/>
              <a:t>, T</a:t>
            </a:r>
            <a:r>
              <a:rPr lang="en-US" b="0" dirty="0" smtClean="0"/>
              <a:t>. </a:t>
            </a:r>
            <a:r>
              <a:rPr lang="en-US" b="0" dirty="0"/>
              <a:t>&amp; Keen, P. (1994). Effect of exercise on simple reaction times of recreational athletes. </a:t>
            </a:r>
            <a:r>
              <a:rPr lang="en-US" b="0" i="1" dirty="0"/>
              <a:t>Perceptual and Motor Skills, 78</a:t>
            </a:r>
            <a:r>
              <a:rPr lang="en-US" b="0" dirty="0"/>
              <a:t>(1), 123–130</a:t>
            </a:r>
            <a:r>
              <a:rPr lang="en-US" b="0" dirty="0" smtClean="0"/>
              <a:t>.</a:t>
            </a:r>
          </a:p>
          <a:p>
            <a:pPr marL="457200" indent="-457200">
              <a:lnSpc>
                <a:spcPct val="120000"/>
              </a:lnSpc>
              <a:spcBef>
                <a:spcPts val="600"/>
              </a:spcBef>
              <a:buFont typeface="+mj-lt"/>
              <a:buAutoNum type="arabicPeriod"/>
            </a:pPr>
            <a:r>
              <a:rPr lang="da-DK" b="0" dirty="0" smtClean="0"/>
              <a:t>Brisswalter, J., Durand, M., Delignieres, D., &amp; Legros, P. (1995). Optimal and non-optimal demand in a dual task of pedaling and simple reaction time: effects on energy expenditure and cognitive performance. </a:t>
            </a:r>
            <a:r>
              <a:rPr lang="da-DK" b="0" i="1" dirty="0" smtClean="0"/>
              <a:t>Journal of Human Movement Studies,</a:t>
            </a:r>
            <a:r>
              <a:rPr lang="da-DK" b="0" dirty="0" smtClean="0"/>
              <a:t> 29(1), 15-34.</a:t>
            </a:r>
          </a:p>
          <a:p>
            <a:pPr marL="457200" indent="-457200">
              <a:lnSpc>
                <a:spcPct val="120000"/>
              </a:lnSpc>
              <a:spcBef>
                <a:spcPts val="600"/>
              </a:spcBef>
              <a:buFont typeface="+mj-lt"/>
              <a:buAutoNum type="arabicPeriod"/>
            </a:pPr>
            <a:r>
              <a:rPr lang="da-DK" b="0" dirty="0" smtClean="0"/>
              <a:t>Hogervorst, E., Riedel, W., Jeukendrup, A., &amp; Jolles, J. (1996). Cognitive performance after strenuous physical exercise. </a:t>
            </a:r>
            <a:r>
              <a:rPr lang="da-DK" b="0" i="1" dirty="0" smtClean="0"/>
              <a:t>Perceptual and Motor Skills, </a:t>
            </a:r>
            <a:r>
              <a:rPr lang="da-DK" b="0" dirty="0" smtClean="0"/>
              <a:t>83(2), 479-488.</a:t>
            </a:r>
          </a:p>
          <a:p>
            <a:pPr marL="457200" indent="-457200">
              <a:lnSpc>
                <a:spcPct val="120000"/>
              </a:lnSpc>
              <a:spcBef>
                <a:spcPts val="600"/>
              </a:spcBef>
              <a:buFont typeface="+mj-lt"/>
              <a:buAutoNum type="arabicPeriod"/>
            </a:pPr>
            <a:r>
              <a:rPr lang="en-US" b="0" dirty="0"/>
              <a:t>Cian, C., Barraud, P. A., </a:t>
            </a:r>
            <a:r>
              <a:rPr lang="en-US" b="0" dirty="0" err="1"/>
              <a:t>Melin</a:t>
            </a:r>
            <a:r>
              <a:rPr lang="en-US" b="0" dirty="0"/>
              <a:t>, B., &amp; </a:t>
            </a:r>
            <a:r>
              <a:rPr lang="en-US" b="0" dirty="0" err="1"/>
              <a:t>Raphel</a:t>
            </a:r>
            <a:r>
              <a:rPr lang="en-US" b="0" dirty="0"/>
              <a:t>, C. (2001). Effects of fluid ingestion on cognitive function after heat stress or exercise-induced dehydration. </a:t>
            </a:r>
            <a:r>
              <a:rPr lang="en-US" b="0" i="1" dirty="0"/>
              <a:t>International Journal of Psychophysiology</a:t>
            </a:r>
            <a:r>
              <a:rPr lang="en-US" b="0" dirty="0"/>
              <a:t>, 42, 243–251. </a:t>
            </a:r>
          </a:p>
          <a:p>
            <a:pPr marL="457200" indent="-457200">
              <a:lnSpc>
                <a:spcPct val="120000"/>
              </a:lnSpc>
              <a:spcBef>
                <a:spcPts val="600"/>
              </a:spcBef>
              <a:buFont typeface="+mj-lt"/>
              <a:buAutoNum type="arabicPeriod"/>
            </a:pPr>
            <a:r>
              <a:rPr lang="en-US" b="0" dirty="0"/>
              <a:t>Cian, C., </a:t>
            </a:r>
            <a:r>
              <a:rPr lang="en-US" b="0" dirty="0" err="1"/>
              <a:t>Koulmannn</a:t>
            </a:r>
            <a:r>
              <a:rPr lang="en-US" b="0" dirty="0"/>
              <a:t>, N., Barraud, P. A., </a:t>
            </a:r>
            <a:r>
              <a:rPr lang="en-US" b="0" dirty="0" err="1"/>
              <a:t>Raphel</a:t>
            </a:r>
            <a:r>
              <a:rPr lang="en-US" b="0" dirty="0"/>
              <a:t>, C., Jimenez, C., &amp; </a:t>
            </a:r>
            <a:r>
              <a:rPr lang="en-US" b="0" dirty="0" err="1"/>
              <a:t>Melin</a:t>
            </a:r>
            <a:r>
              <a:rPr lang="en-US" b="0" dirty="0"/>
              <a:t>, B. (2000). Influences of variations in body hydration on cognitive function: effects of hyper-hydration, heat stress, and exercise induced dehydration. </a:t>
            </a:r>
            <a:r>
              <a:rPr lang="en-US" b="0" i="1" dirty="0"/>
              <a:t>Journal of Psychophysiology</a:t>
            </a:r>
            <a:r>
              <a:rPr lang="en-US" b="0" dirty="0"/>
              <a:t>, 14, 29–36. </a:t>
            </a:r>
            <a:endParaRPr lang="en-US" b="0" dirty="0" smtClean="0"/>
          </a:p>
          <a:p>
            <a:pPr marL="457200" indent="-457200">
              <a:lnSpc>
                <a:spcPct val="120000"/>
              </a:lnSpc>
              <a:spcBef>
                <a:spcPts val="600"/>
              </a:spcBef>
              <a:buFont typeface="+mj-lt"/>
              <a:buAutoNum type="arabicPeriod"/>
            </a:pPr>
            <a:r>
              <a:rPr lang="en-US" b="0" dirty="0" err="1" smtClean="0"/>
              <a:t>Tomporowski</a:t>
            </a:r>
            <a:r>
              <a:rPr lang="en-US" b="0" dirty="0" smtClean="0"/>
              <a:t>, </a:t>
            </a:r>
            <a:r>
              <a:rPr lang="en-US" b="0" dirty="0"/>
              <a:t>P. D., </a:t>
            </a:r>
            <a:r>
              <a:rPr lang="en-US" b="0" dirty="0" err="1"/>
              <a:t>Beasman</a:t>
            </a:r>
            <a:r>
              <a:rPr lang="en-US" b="0" dirty="0"/>
              <a:t>, K., </a:t>
            </a:r>
            <a:r>
              <a:rPr lang="en-US" b="0" dirty="0" err="1"/>
              <a:t>Ganio</a:t>
            </a:r>
            <a:r>
              <a:rPr lang="en-US" b="0" dirty="0"/>
              <a:t>, M. S., </a:t>
            </a:r>
            <a:r>
              <a:rPr lang="en-US" b="0" dirty="0" smtClean="0"/>
              <a:t>&amp; Cureton</a:t>
            </a:r>
            <a:r>
              <a:rPr lang="en-US" b="0" dirty="0"/>
              <a:t>, K. (2007). Effects of dehydration and fluid ingestion on cognition. </a:t>
            </a:r>
            <a:r>
              <a:rPr lang="en-US" b="0" i="1" dirty="0"/>
              <a:t>International Journal of Sports </a:t>
            </a:r>
            <a:r>
              <a:rPr lang="en-US" b="0" i="1" dirty="0" smtClean="0"/>
              <a:t>Medicine</a:t>
            </a:r>
            <a:r>
              <a:rPr lang="en-US" b="0" dirty="0"/>
              <a:t>,</a:t>
            </a:r>
            <a:r>
              <a:rPr lang="en-US" b="0" dirty="0" smtClean="0"/>
              <a:t> </a:t>
            </a:r>
            <a:r>
              <a:rPr lang="en-US" b="0" dirty="0"/>
              <a:t>28, 891-96. </a:t>
            </a:r>
            <a:endParaRPr lang="en-US" b="0" dirty="0" smtClean="0"/>
          </a:p>
          <a:p>
            <a:pPr marL="457200" indent="-457200">
              <a:lnSpc>
                <a:spcPct val="120000"/>
              </a:lnSpc>
              <a:spcBef>
                <a:spcPts val="600"/>
              </a:spcBef>
              <a:buFont typeface="+mj-lt"/>
              <a:buAutoNum type="arabicPeriod"/>
            </a:pPr>
            <a:r>
              <a:rPr lang="en-US" b="0" dirty="0" smtClean="0"/>
              <a:t>Chaudhuri, A. &amp; Behan, </a:t>
            </a:r>
            <a:r>
              <a:rPr lang="en-US" b="0" dirty="0"/>
              <a:t>P</a:t>
            </a:r>
            <a:r>
              <a:rPr lang="en-US" b="0" dirty="0" smtClean="0"/>
              <a:t>. (2000). </a:t>
            </a:r>
            <a:r>
              <a:rPr lang="en-US" b="0" dirty="0"/>
              <a:t>Fatigue and basal ganglia. </a:t>
            </a:r>
            <a:r>
              <a:rPr lang="en-US" b="0" i="1" dirty="0" smtClean="0"/>
              <a:t>Journal of Neurological Science,</a:t>
            </a:r>
            <a:r>
              <a:rPr lang="en-US" b="0" dirty="0" smtClean="0"/>
              <a:t> 179(</a:t>
            </a:r>
            <a:r>
              <a:rPr lang="en-US" b="0" dirty="0" err="1" smtClean="0"/>
              <a:t>Suppl</a:t>
            </a:r>
            <a:r>
              <a:rPr lang="en-US" b="0" dirty="0" smtClean="0"/>
              <a:t> 1–2), 34–42</a:t>
            </a:r>
            <a:r>
              <a:rPr lang="en-US" b="0" dirty="0"/>
              <a:t>.</a:t>
            </a:r>
          </a:p>
          <a:p>
            <a:pPr marL="457200" indent="-457200">
              <a:lnSpc>
                <a:spcPct val="120000"/>
              </a:lnSpc>
              <a:spcBef>
                <a:spcPts val="600"/>
              </a:spcBef>
              <a:buFont typeface="+mj-lt"/>
              <a:buAutoNum type="arabicPeriod"/>
            </a:pPr>
            <a:r>
              <a:rPr lang="fr-FR" b="0" dirty="0" err="1" smtClean="0"/>
              <a:t>Chaudhuri</a:t>
            </a:r>
            <a:r>
              <a:rPr lang="fr-FR" b="0" dirty="0" smtClean="0"/>
              <a:t>, A. &amp; Behan, </a:t>
            </a:r>
            <a:r>
              <a:rPr lang="fr-FR" b="0" dirty="0"/>
              <a:t>P. </a:t>
            </a:r>
            <a:r>
              <a:rPr lang="fr-FR" b="0" dirty="0" smtClean="0"/>
              <a:t>(2004). Fatigue </a:t>
            </a:r>
            <a:r>
              <a:rPr lang="fr-FR" b="0" dirty="0"/>
              <a:t>in </a:t>
            </a:r>
            <a:r>
              <a:rPr lang="fr-FR" b="0" dirty="0" err="1"/>
              <a:t>neurological</a:t>
            </a:r>
            <a:r>
              <a:rPr lang="fr-FR" b="0" dirty="0"/>
              <a:t> populations. </a:t>
            </a:r>
            <a:r>
              <a:rPr lang="fr-FR" b="0" i="1" dirty="0" smtClean="0"/>
              <a:t>Lancet,</a:t>
            </a:r>
            <a:r>
              <a:rPr lang="fr-FR" b="0" dirty="0" smtClean="0"/>
              <a:t> 363, </a:t>
            </a:r>
            <a:r>
              <a:rPr lang="en-US" b="0" dirty="0" smtClean="0"/>
              <a:t>978–88.</a:t>
            </a:r>
          </a:p>
          <a:p>
            <a:pPr marL="457200" indent="-457200">
              <a:lnSpc>
                <a:spcPct val="120000"/>
              </a:lnSpc>
              <a:spcBef>
                <a:spcPts val="600"/>
              </a:spcBef>
              <a:buFont typeface="+mj-lt"/>
              <a:buAutoNum type="arabicPeriod"/>
            </a:pPr>
            <a:r>
              <a:rPr lang="en-US" b="0" dirty="0" smtClean="0"/>
              <a:t>Hockey</a:t>
            </a:r>
            <a:r>
              <a:rPr lang="en-US" b="0" dirty="0"/>
              <a:t>, G. R. J., </a:t>
            </a:r>
            <a:r>
              <a:rPr lang="en-US" b="0" dirty="0" smtClean="0"/>
              <a:t>&amp; </a:t>
            </a:r>
            <a:r>
              <a:rPr lang="en-US" b="0" dirty="0" err="1"/>
              <a:t>Wietoff</a:t>
            </a:r>
            <a:r>
              <a:rPr lang="en-US" b="0" dirty="0"/>
              <a:t>, M. (1993). </a:t>
            </a:r>
            <a:r>
              <a:rPr lang="en-US" b="0" dirty="0" smtClean="0"/>
              <a:t>Cognitive </a:t>
            </a:r>
            <a:r>
              <a:rPr lang="en-US" b="0" dirty="0"/>
              <a:t>fatigue </a:t>
            </a:r>
            <a:r>
              <a:rPr lang="en-US" b="0" dirty="0" smtClean="0"/>
              <a:t>in complex </a:t>
            </a:r>
            <a:r>
              <a:rPr lang="en-US" b="0" dirty="0"/>
              <a:t>decision-making. </a:t>
            </a:r>
            <a:r>
              <a:rPr lang="en-US" b="0" i="1" dirty="0" smtClean="0"/>
              <a:t>Advanced </a:t>
            </a:r>
            <a:r>
              <a:rPr lang="en-US" b="0" i="1" dirty="0"/>
              <a:t>Space </a:t>
            </a:r>
            <a:r>
              <a:rPr lang="en-US" b="0" i="1" dirty="0" smtClean="0"/>
              <a:t>Biology and Medicine,</a:t>
            </a:r>
            <a:r>
              <a:rPr lang="en-US" b="0" dirty="0" smtClean="0"/>
              <a:t> </a:t>
            </a:r>
            <a:r>
              <a:rPr lang="en-US" b="0" dirty="0"/>
              <a:t>3, </a:t>
            </a:r>
            <a:r>
              <a:rPr lang="en-US" b="0" dirty="0" smtClean="0"/>
              <a:t>139–150.</a:t>
            </a:r>
          </a:p>
          <a:p>
            <a:pPr marL="457200" indent="-457200">
              <a:lnSpc>
                <a:spcPct val="120000"/>
              </a:lnSpc>
              <a:spcBef>
                <a:spcPts val="600"/>
              </a:spcBef>
              <a:buFont typeface="+mj-lt"/>
              <a:buAutoNum type="arabicPeriod"/>
            </a:pPr>
            <a:endParaRPr lang="en-US" dirty="0"/>
          </a:p>
        </p:txBody>
      </p:sp>
    </p:spTree>
    <p:extLst>
      <p:ext uri="{BB962C8B-B14F-4D97-AF65-F5344CB8AC3E}">
        <p14:creationId xmlns:p14="http://schemas.microsoft.com/office/powerpoint/2010/main" val="385297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1114746" y="948346"/>
            <a:ext cx="9962508" cy="570272"/>
          </a:xfrm>
        </p:spPr>
        <p:txBody>
          <a:bodyPr>
            <a:noAutofit/>
          </a:bodyPr>
          <a:lstStyle/>
          <a:p>
            <a:pPr marL="0" indent="0" algn="ctr">
              <a:buNone/>
            </a:pPr>
            <a:r>
              <a:rPr lang="en-US" sz="2800" dirty="0"/>
              <a:t>Constant vigilance in Navy </a:t>
            </a:r>
            <a:r>
              <a:rPr lang="en-US" sz="2800" dirty="0" err="1"/>
              <a:t>watchstanding</a:t>
            </a:r>
            <a:r>
              <a:rPr lang="en-US" sz="2800" dirty="0"/>
              <a:t> leads </a:t>
            </a:r>
            <a:r>
              <a:rPr lang="en-US" sz="2800" dirty="0" smtClean="0"/>
              <a:t>to cognitive fatigue</a:t>
            </a:r>
            <a:endParaRPr lang="en-US" sz="2800" dirty="0"/>
          </a:p>
        </p:txBody>
      </p:sp>
      <p:graphicFrame>
        <p:nvGraphicFramePr>
          <p:cNvPr id="4" name="Diagram 3"/>
          <p:cNvGraphicFramePr/>
          <p:nvPr>
            <p:extLst>
              <p:ext uri="{D42A27DB-BD31-4B8C-83A1-F6EECF244321}">
                <p14:modId xmlns:p14="http://schemas.microsoft.com/office/powerpoint/2010/main" val="1777459312"/>
              </p:ext>
            </p:extLst>
          </p:nvPr>
        </p:nvGraphicFramePr>
        <p:xfrm>
          <a:off x="2144340" y="1356850"/>
          <a:ext cx="7903323" cy="5313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7772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t>
            </a:r>
            <a:r>
              <a:rPr lang="en-US" dirty="0"/>
              <a:t>S</a:t>
            </a:r>
            <a:r>
              <a:rPr lang="en-US" dirty="0" smtClean="0"/>
              <a:t>olution</a:t>
            </a:r>
            <a:endParaRPr lang="en-US" dirty="0"/>
          </a:p>
        </p:txBody>
      </p:sp>
      <p:sp>
        <p:nvSpPr>
          <p:cNvPr id="3" name="Content Placeholder 2"/>
          <p:cNvSpPr>
            <a:spLocks noGrp="1"/>
          </p:cNvSpPr>
          <p:nvPr>
            <p:ph idx="1"/>
          </p:nvPr>
        </p:nvSpPr>
        <p:spPr>
          <a:xfrm>
            <a:off x="2447330" y="3576616"/>
            <a:ext cx="7297340" cy="544894"/>
          </a:xfrm>
        </p:spPr>
        <p:txBody>
          <a:bodyPr numCol="1">
            <a:noAutofit/>
          </a:bodyPr>
          <a:lstStyle/>
          <a:p>
            <a:pPr marL="0" indent="0" algn="ctr">
              <a:buNone/>
            </a:pPr>
            <a:r>
              <a:rPr lang="en-US" sz="2400" dirty="0"/>
              <a:t>Commercial-Off-The-Shelf physiology monitors are readily available</a:t>
            </a:r>
            <a:endParaRPr lang="en-US" sz="2000" dirty="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438" l="0" r="100000">
                        <a14:foregroundMark x1="16921" y1="92360" x2="6912" y2="6517"/>
                        <a14:foregroundMark x1="41607" y1="93820" x2="32720" y2="5618"/>
                        <a14:foregroundMark x1="67011" y1="92360" x2="57226" y2="7528"/>
                        <a14:foregroundMark x1="92864" y1="93371" x2="83438" y2="7528"/>
                        <a14:foregroundMark x1="6149" y1="95169" x2="5969" y2="3708"/>
                        <a14:foregroundMark x1="16741" y1="90449" x2="15575" y2="5169"/>
                        <a14:foregroundMark x1="22172" y1="35730" x2="22172" y2="39551"/>
                        <a14:foregroundMark x1="42549" y1="93820" x2="31598" y2="94270"/>
                        <a14:foregroundMark x1="31598" y1="94270" x2="31777" y2="4607"/>
                        <a14:foregroundMark x1="31777" y1="4607" x2="41607" y2="5618"/>
                        <a14:foregroundMark x1="41607" y1="5618" x2="41966" y2="91461"/>
                        <a14:foregroundMark x1="47442" y1="35730" x2="47442" y2="41011"/>
                        <a14:foregroundMark x1="67953" y1="96180" x2="56463" y2="94719"/>
                        <a14:foregroundMark x1="56463" y1="94719" x2="56867" y2="5169"/>
                        <a14:foregroundMark x1="56867" y1="5169" x2="67594" y2="4157"/>
                        <a14:foregroundMark x1="67594" y1="4157" x2="67415" y2="94719"/>
                        <a14:foregroundMark x1="73609" y1="35730" x2="73609" y2="39101"/>
                        <a14:foregroundMark x1="91338" y1="95730" x2="82675" y2="95169"/>
                        <a14:foregroundMark x1="82675" y1="95169" x2="82675" y2="4157"/>
                        <a14:foregroundMark x1="82675" y1="4157" x2="91921" y2="3258"/>
                        <a14:foregroundMark x1="92864" y1="4157" x2="91921" y2="96629"/>
                        <a14:backgroundMark x1="22172" y1="9326" x2="24820" y2="32022"/>
                        <a14:backgroundMark x1="24820" y1="41910" x2="24237" y2="90000"/>
                        <a14:backgroundMark x1="55521" y1="6517" x2="51212" y2="29213"/>
                        <a14:backgroundMark x1="51212" y1="29213" x2="51391" y2="93371"/>
                        <a14:backgroundMark x1="77783" y1="94270" x2="75135" y2="2809"/>
                        <a14:backgroundMark x1="97576" y1="5169" x2="99057" y2="15506"/>
                        <a14:backgroundMark x1="97576" y1="88090" x2="99237" y2="84831"/>
                        <a14:backgroundMark x1="2603" y1="18315" x2="2020" y2="1798"/>
                        <a14:backgroundMark x1="21454" y1="81011" x2="18986" y2="96629"/>
                        <a14:backgroundMark x1="2020" y1="83933" x2="2424" y2="98090"/>
                        <a14:backgroundMark x1="98878" y1="82921" x2="96409" y2="94719"/>
                      </a14:backgroundRemoval>
                    </a14:imgEffect>
                  </a14:imgLayer>
                </a14:imgProps>
              </a:ext>
            </a:extLst>
          </a:blip>
          <a:srcRect l="24337"/>
          <a:stretch/>
        </p:blipFill>
        <p:spPr>
          <a:xfrm>
            <a:off x="4252214" y="4468701"/>
            <a:ext cx="3687572" cy="1946851"/>
          </a:xfrm>
          <a:prstGeom prst="rect">
            <a:avLst/>
          </a:prstGeom>
        </p:spPr>
      </p:pic>
      <p:pic>
        <p:nvPicPr>
          <p:cNvPr id="5" name="Picture 4"/>
          <p:cNvPicPr>
            <a:picLocks noChangeAspect="1"/>
          </p:cNvPicPr>
          <p:nvPr/>
        </p:nvPicPr>
        <p:blipFill>
          <a:blip r:embed="rId5"/>
          <a:stretch>
            <a:fillRect/>
          </a:stretch>
        </p:blipFill>
        <p:spPr>
          <a:xfrm>
            <a:off x="1612780" y="4316361"/>
            <a:ext cx="1643020" cy="2099190"/>
          </a:xfrm>
          <a:prstGeom prst="rect">
            <a:avLst/>
          </a:prstGeom>
        </p:spPr>
      </p:pic>
      <p:graphicFrame>
        <p:nvGraphicFramePr>
          <p:cNvPr id="11" name="Diagram 10"/>
          <p:cNvGraphicFramePr/>
          <p:nvPr>
            <p:extLst>
              <p:ext uri="{D42A27DB-BD31-4B8C-83A1-F6EECF244321}">
                <p14:modId xmlns:p14="http://schemas.microsoft.com/office/powerpoint/2010/main" val="2923397907"/>
              </p:ext>
            </p:extLst>
          </p:nvPr>
        </p:nvGraphicFramePr>
        <p:xfrm>
          <a:off x="1658995" y="1071717"/>
          <a:ext cx="8874010" cy="24045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Picture 11"/>
          <p:cNvPicPr/>
          <p:nvPr/>
        </p:nvPicPr>
        <p:blipFill>
          <a:blip r:embed="rId11">
            <a:extLst>
              <a:ext uri="{28A0092B-C50C-407E-A947-70E740481C1C}">
                <a14:useLocalDpi xmlns:a14="http://schemas.microsoft.com/office/drawing/2010/main" val="0"/>
              </a:ext>
            </a:extLst>
          </a:blip>
          <a:srcRect/>
          <a:stretch>
            <a:fillRect/>
          </a:stretch>
        </p:blipFill>
        <p:spPr bwMode="auto">
          <a:xfrm>
            <a:off x="8791112" y="4229277"/>
            <a:ext cx="2024013" cy="2186274"/>
          </a:xfrm>
          <a:prstGeom prst="rect">
            <a:avLst/>
          </a:prstGeom>
          <a:noFill/>
        </p:spPr>
      </p:pic>
    </p:spTree>
    <p:extLst>
      <p:ext uri="{BB962C8B-B14F-4D97-AF65-F5344CB8AC3E}">
        <p14:creationId xmlns:p14="http://schemas.microsoft.com/office/powerpoint/2010/main" val="302233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rotWithShape="1">
          <a:blip r:embed="rId3"/>
          <a:srcRect t="12009"/>
          <a:stretch/>
        </p:blipFill>
        <p:spPr>
          <a:xfrm>
            <a:off x="3585172" y="4401174"/>
            <a:ext cx="3399910" cy="1940801"/>
          </a:xfrm>
          <a:prstGeom prst="rect">
            <a:avLst/>
          </a:prstGeom>
        </p:spPr>
      </p:pic>
      <p:pic>
        <p:nvPicPr>
          <p:cNvPr id="17" name="Picture 16"/>
          <p:cNvPicPr>
            <a:picLocks noChangeAspect="1"/>
          </p:cNvPicPr>
          <p:nvPr/>
        </p:nvPicPr>
        <p:blipFill>
          <a:blip r:embed="rId4"/>
          <a:stretch>
            <a:fillRect/>
          </a:stretch>
        </p:blipFill>
        <p:spPr>
          <a:xfrm>
            <a:off x="5993394" y="1080952"/>
            <a:ext cx="2526090" cy="2226626"/>
          </a:xfrm>
          <a:prstGeom prst="rect">
            <a:avLst/>
          </a:prstGeom>
        </p:spPr>
      </p:pic>
      <p:sp>
        <p:nvSpPr>
          <p:cNvPr id="2" name="Title 1"/>
          <p:cNvSpPr>
            <a:spLocks noGrp="1"/>
          </p:cNvSpPr>
          <p:nvPr>
            <p:ph type="title"/>
          </p:nvPr>
        </p:nvSpPr>
        <p:spPr/>
        <p:txBody>
          <a:bodyPr/>
          <a:lstStyle/>
          <a:p>
            <a:r>
              <a:rPr lang="en-US" dirty="0" smtClean="0"/>
              <a:t>Wearable Sensors</a:t>
            </a:r>
            <a:endParaRPr lang="en-US" dirty="0"/>
          </a:p>
        </p:txBody>
      </p:sp>
      <p:sp>
        <p:nvSpPr>
          <p:cNvPr id="6" name="Content Placeholder 5"/>
          <p:cNvSpPr>
            <a:spLocks noGrp="1"/>
          </p:cNvSpPr>
          <p:nvPr>
            <p:ph idx="1"/>
          </p:nvPr>
        </p:nvSpPr>
        <p:spPr>
          <a:xfrm>
            <a:off x="283437" y="1084975"/>
            <a:ext cx="5590438" cy="5599470"/>
          </a:xfrm>
        </p:spPr>
        <p:txBody>
          <a:bodyPr>
            <a:normAutofit/>
          </a:bodyPr>
          <a:lstStyle/>
          <a:p>
            <a:pPr lvl="0"/>
            <a:r>
              <a:rPr lang="en-US" sz="2400" dirty="0">
                <a:solidFill>
                  <a:prstClr val="black"/>
                </a:solidFill>
              </a:rPr>
              <a:t>Central Nervous System</a:t>
            </a:r>
          </a:p>
          <a:p>
            <a:pPr lvl="1"/>
            <a:r>
              <a:rPr lang="en-US" sz="2000" dirty="0">
                <a:solidFill>
                  <a:prstClr val="black"/>
                </a:solidFill>
              </a:rPr>
              <a:t>Brains of the operation</a:t>
            </a:r>
          </a:p>
          <a:p>
            <a:pPr lvl="1"/>
            <a:r>
              <a:rPr lang="en-US" sz="2000" dirty="0">
                <a:solidFill>
                  <a:prstClr val="black"/>
                </a:solidFill>
              </a:rPr>
              <a:t>Electroencephalography (EEG)</a:t>
            </a:r>
          </a:p>
          <a:p>
            <a:pPr lvl="1"/>
            <a:r>
              <a:rPr lang="en-US" sz="2000" dirty="0">
                <a:solidFill>
                  <a:prstClr val="black"/>
                </a:solidFill>
              </a:rPr>
              <a:t>Gold standard for detecting cognitive fatigue</a:t>
            </a:r>
          </a:p>
          <a:p>
            <a:pPr lvl="1"/>
            <a:endParaRPr lang="en-US" sz="2000" dirty="0" smtClean="0">
              <a:solidFill>
                <a:prstClr val="black"/>
              </a:solidFill>
            </a:endParaRPr>
          </a:p>
          <a:p>
            <a:pPr lvl="1"/>
            <a:endParaRPr lang="en-US" sz="2000" dirty="0">
              <a:solidFill>
                <a:prstClr val="black"/>
              </a:solidFill>
            </a:endParaRPr>
          </a:p>
          <a:p>
            <a:pPr lvl="0"/>
            <a:r>
              <a:rPr lang="en-US" sz="2400" dirty="0">
                <a:solidFill>
                  <a:prstClr val="black"/>
                </a:solidFill>
              </a:rPr>
              <a:t>Peripheral Nervous System</a:t>
            </a:r>
          </a:p>
          <a:p>
            <a:pPr lvl="1"/>
            <a:r>
              <a:rPr lang="en-US" sz="2000" dirty="0">
                <a:solidFill>
                  <a:prstClr val="black"/>
                </a:solidFill>
              </a:rPr>
              <a:t>Boots on the ground</a:t>
            </a:r>
          </a:p>
          <a:p>
            <a:pPr lvl="1"/>
            <a:r>
              <a:rPr lang="en-US" sz="2000" dirty="0">
                <a:solidFill>
                  <a:prstClr val="black"/>
                </a:solidFill>
              </a:rPr>
              <a:t>Empatica </a:t>
            </a:r>
            <a:r>
              <a:rPr lang="en-US" sz="2000" dirty="0" smtClean="0">
                <a:solidFill>
                  <a:prstClr val="black"/>
                </a:solidFill>
              </a:rPr>
              <a:t>E4®</a:t>
            </a:r>
            <a:endParaRPr lang="en-US" sz="2000" dirty="0">
              <a:solidFill>
                <a:prstClr val="black"/>
              </a:solidFill>
            </a:endParaRPr>
          </a:p>
          <a:p>
            <a:pPr lvl="2"/>
            <a:r>
              <a:rPr lang="en-US" sz="1600" dirty="0">
                <a:solidFill>
                  <a:prstClr val="black"/>
                </a:solidFill>
              </a:rPr>
              <a:t>Electro-Dermal Activity (sweat)</a:t>
            </a:r>
          </a:p>
          <a:p>
            <a:pPr lvl="2"/>
            <a:r>
              <a:rPr lang="en-US" sz="1600" dirty="0">
                <a:solidFill>
                  <a:prstClr val="black"/>
                </a:solidFill>
              </a:rPr>
              <a:t>Skin Temperature</a:t>
            </a:r>
          </a:p>
          <a:p>
            <a:pPr lvl="2"/>
            <a:r>
              <a:rPr lang="en-US" sz="1600" dirty="0">
                <a:solidFill>
                  <a:prstClr val="black"/>
                </a:solidFill>
              </a:rPr>
              <a:t>Blood Pulse Volume</a:t>
            </a:r>
          </a:p>
          <a:p>
            <a:pPr lvl="2"/>
            <a:r>
              <a:rPr lang="en-US" sz="1600" dirty="0">
                <a:solidFill>
                  <a:prstClr val="black"/>
                </a:solidFill>
              </a:rPr>
              <a:t>Inter-Beat Interval</a:t>
            </a:r>
          </a:p>
          <a:p>
            <a:pPr lvl="2"/>
            <a:r>
              <a:rPr lang="en-US" sz="1600" dirty="0">
                <a:solidFill>
                  <a:prstClr val="black"/>
                </a:solidFill>
              </a:rPr>
              <a:t>Heart Rate</a:t>
            </a:r>
          </a:p>
          <a:p>
            <a:pPr lvl="0"/>
            <a:endParaRPr lang="en-US" sz="1700" dirty="0">
              <a:solidFill>
                <a:prstClr val="black"/>
              </a:solidFill>
            </a:endParaRPr>
          </a:p>
        </p:txBody>
      </p:sp>
      <p:grpSp>
        <p:nvGrpSpPr>
          <p:cNvPr id="1036" name="Group 1035"/>
          <p:cNvGrpSpPr/>
          <p:nvPr/>
        </p:nvGrpSpPr>
        <p:grpSpPr>
          <a:xfrm>
            <a:off x="6346479" y="3439052"/>
            <a:ext cx="5605091" cy="3005635"/>
            <a:chOff x="3841221" y="3663002"/>
            <a:chExt cx="4878060" cy="3188222"/>
          </a:xfrm>
        </p:grpSpPr>
        <p:grpSp>
          <p:nvGrpSpPr>
            <p:cNvPr id="1035" name="Group 1034"/>
            <p:cNvGrpSpPr/>
            <p:nvPr/>
          </p:nvGrpSpPr>
          <p:grpSpPr>
            <a:xfrm>
              <a:off x="4282452" y="3663002"/>
              <a:ext cx="4130396" cy="3188222"/>
              <a:chOff x="4282452" y="3663002"/>
              <a:chExt cx="4130396" cy="3188222"/>
            </a:xfrm>
          </p:grpSpPr>
          <p:grpSp>
            <p:nvGrpSpPr>
              <p:cNvPr id="30" name="Group 29"/>
              <p:cNvGrpSpPr/>
              <p:nvPr/>
            </p:nvGrpSpPr>
            <p:grpSpPr>
              <a:xfrm>
                <a:off x="6980970" y="5070076"/>
                <a:ext cx="1431878" cy="1781148"/>
                <a:chOff x="6907738" y="5294213"/>
                <a:chExt cx="1370616" cy="2074231"/>
              </a:xfrm>
            </p:grpSpPr>
            <p:sp>
              <p:nvSpPr>
                <p:cNvPr id="23" name="Up Arrow 22"/>
                <p:cNvSpPr/>
                <p:nvPr/>
              </p:nvSpPr>
              <p:spPr>
                <a:xfrm>
                  <a:off x="6907738" y="5294213"/>
                  <a:ext cx="1370616" cy="2074231"/>
                </a:xfrm>
                <a:prstGeom prst="upArrow">
                  <a:avLst>
                    <a:gd name="adj1" fmla="val 50000"/>
                    <a:gd name="adj2" fmla="val 40982"/>
                  </a:avLst>
                </a:prstGeom>
                <a:solidFill>
                  <a:srgbClr val="B2C1D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25"/>
                <p:cNvSpPr/>
                <p:nvPr/>
              </p:nvSpPr>
              <p:spPr>
                <a:xfrm>
                  <a:off x="7068495" y="5939685"/>
                  <a:ext cx="1049104" cy="1140583"/>
                </a:xfrm>
                <a:prstGeom prst="rect">
                  <a:avLst/>
                </a:prstGeom>
              </p:spPr>
              <p:txBody>
                <a:bodyPr wrap="square">
                  <a:spAutoFit/>
                </a:bodyPr>
                <a:lstStyle/>
                <a:p>
                  <a:pPr algn="ctr" defTabSz="1066800">
                    <a:spcBef>
                      <a:spcPct val="0"/>
                    </a:spcBef>
                  </a:pPr>
                  <a:r>
                    <a:rPr lang="en-US" dirty="0"/>
                    <a:t>Fight </a:t>
                  </a:r>
                </a:p>
                <a:p>
                  <a:pPr algn="ctr" defTabSz="1066800">
                    <a:spcBef>
                      <a:spcPct val="0"/>
                    </a:spcBef>
                  </a:pPr>
                  <a:r>
                    <a:rPr lang="en-US" dirty="0"/>
                    <a:t>or </a:t>
                  </a:r>
                </a:p>
                <a:p>
                  <a:pPr algn="ctr" defTabSz="1066800">
                    <a:spcBef>
                      <a:spcPct val="0"/>
                    </a:spcBef>
                  </a:pPr>
                  <a:r>
                    <a:rPr lang="en-US" dirty="0"/>
                    <a:t>Flight</a:t>
                  </a:r>
                </a:p>
              </p:txBody>
            </p:sp>
          </p:grpSp>
          <p:grpSp>
            <p:nvGrpSpPr>
              <p:cNvPr id="31" name="Group 30"/>
              <p:cNvGrpSpPr/>
              <p:nvPr/>
            </p:nvGrpSpPr>
            <p:grpSpPr>
              <a:xfrm>
                <a:off x="4282452" y="3663002"/>
                <a:ext cx="1401150" cy="1679929"/>
                <a:chOff x="4452679" y="3242968"/>
                <a:chExt cx="1401150" cy="1808795"/>
              </a:xfrm>
            </p:grpSpPr>
            <p:sp>
              <p:nvSpPr>
                <p:cNvPr id="21" name="Down Arrow 20"/>
                <p:cNvSpPr/>
                <p:nvPr/>
              </p:nvSpPr>
              <p:spPr>
                <a:xfrm>
                  <a:off x="4452679" y="3242968"/>
                  <a:ext cx="1401150" cy="1808795"/>
                </a:xfrm>
                <a:prstGeom prst="downArrow">
                  <a:avLst>
                    <a:gd name="adj1" fmla="val 50000"/>
                    <a:gd name="adj2" fmla="val 39392"/>
                  </a:avLst>
                </a:prstGeom>
                <a:solidFill>
                  <a:srgbClr val="B2C1D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28"/>
                <p:cNvSpPr/>
                <p:nvPr/>
              </p:nvSpPr>
              <p:spPr>
                <a:xfrm>
                  <a:off x="4801562" y="3390805"/>
                  <a:ext cx="691166" cy="959643"/>
                </a:xfrm>
                <a:prstGeom prst="rect">
                  <a:avLst/>
                </a:prstGeom>
              </p:spPr>
              <p:txBody>
                <a:bodyPr wrap="square">
                  <a:spAutoFit/>
                </a:bodyPr>
                <a:lstStyle/>
                <a:p>
                  <a:pPr algn="ctr" defTabSz="1066800">
                    <a:lnSpc>
                      <a:spcPct val="90000"/>
                    </a:lnSpc>
                    <a:spcBef>
                      <a:spcPct val="0"/>
                    </a:spcBef>
                    <a:spcAft>
                      <a:spcPct val="35000"/>
                    </a:spcAft>
                  </a:pPr>
                  <a:r>
                    <a:rPr lang="en-US" dirty="0"/>
                    <a:t>Rest and Digest</a:t>
                  </a:r>
                </a:p>
              </p:txBody>
            </p:sp>
          </p:grpSp>
          <p:pic>
            <p:nvPicPr>
              <p:cNvPr id="1030" name="Picture 1029"/>
              <p:cNvPicPr>
                <a:picLocks noChangeAspect="1"/>
              </p:cNvPicPr>
              <p:nvPr/>
            </p:nvPicPr>
            <p:blipFill>
              <a:blip r:embed="rId5"/>
              <a:stretch>
                <a:fillRect/>
              </a:stretch>
            </p:blipFill>
            <p:spPr>
              <a:xfrm>
                <a:off x="4376310" y="5646134"/>
                <a:ext cx="1147460" cy="1205088"/>
              </a:xfrm>
              <a:prstGeom prst="rect">
                <a:avLst/>
              </a:prstGeom>
            </p:spPr>
          </p:pic>
          <p:pic>
            <p:nvPicPr>
              <p:cNvPr id="1034" name="Picture 1033"/>
              <p:cNvPicPr>
                <a:picLocks noChangeAspect="1"/>
              </p:cNvPicPr>
              <p:nvPr/>
            </p:nvPicPr>
            <p:blipFill>
              <a:blip r:embed="rId6"/>
              <a:stretch>
                <a:fillRect/>
              </a:stretch>
            </p:blipFill>
            <p:spPr>
              <a:xfrm>
                <a:off x="7258494" y="3926170"/>
                <a:ext cx="876830" cy="830019"/>
              </a:xfrm>
              <a:prstGeom prst="rect">
                <a:avLst/>
              </a:prstGeom>
            </p:spPr>
          </p:pic>
          <p:sp>
            <p:nvSpPr>
              <p:cNvPr id="22" name="Freeform 21"/>
              <p:cNvSpPr/>
              <p:nvPr/>
            </p:nvSpPr>
            <p:spPr>
              <a:xfrm>
                <a:off x="5275643" y="5431662"/>
                <a:ext cx="2292724" cy="1419561"/>
              </a:xfrm>
              <a:custGeom>
                <a:avLst/>
                <a:gdLst>
                  <a:gd name="connsiteX0" fmla="*/ 0 w 3271213"/>
                  <a:gd name="connsiteY0" fmla="*/ 0 h 1706880"/>
                  <a:gd name="connsiteX1" fmla="*/ 3271213 w 3271213"/>
                  <a:gd name="connsiteY1" fmla="*/ 0 h 1706880"/>
                  <a:gd name="connsiteX2" fmla="*/ 3271213 w 3271213"/>
                  <a:gd name="connsiteY2" fmla="*/ 1706880 h 1706880"/>
                  <a:gd name="connsiteX3" fmla="*/ 0 w 3271213"/>
                  <a:gd name="connsiteY3" fmla="*/ 1706880 h 1706880"/>
                  <a:gd name="connsiteX4" fmla="*/ 0 w 3271213"/>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13" h="1706880">
                    <a:moveTo>
                      <a:pt x="0" y="0"/>
                    </a:moveTo>
                    <a:lnTo>
                      <a:pt x="3271213" y="0"/>
                    </a:lnTo>
                    <a:lnTo>
                      <a:pt x="3271213" y="1706880"/>
                    </a:lnTo>
                    <a:lnTo>
                      <a:pt x="0" y="17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800">
                  <a:spcBef>
                    <a:spcPct val="0"/>
                  </a:spcBef>
                  <a:spcAft>
                    <a:spcPts val="600"/>
                  </a:spcAft>
                </a:pPr>
                <a:r>
                  <a:rPr lang="en-US" sz="1600" b="1" dirty="0">
                    <a:solidFill>
                      <a:prstClr val="black">
                        <a:hueOff val="0"/>
                        <a:satOff val="0"/>
                        <a:lumOff val="0"/>
                        <a:alphaOff val="0"/>
                      </a:prstClr>
                    </a:solidFill>
                  </a:rPr>
                  <a:t>Sympathetic</a:t>
                </a:r>
                <a:endParaRPr lang="en-US" sz="1400" b="1" dirty="0"/>
              </a:p>
              <a:p>
                <a:pPr marL="174625" lvl="1" indent="-174625" defTabSz="800100">
                  <a:spcBef>
                    <a:spcPct val="0"/>
                  </a:spcBef>
                  <a:buFont typeface="Wingdings" panose="05000000000000000000" pitchFamily="2" charset="2"/>
                  <a:buChar char="§"/>
                </a:pPr>
                <a:r>
                  <a:rPr lang="en-US" sz="1400" dirty="0"/>
                  <a:t>Accelerates heart beat</a:t>
                </a:r>
              </a:p>
              <a:p>
                <a:pPr marL="174625" lvl="1" indent="-174625" defTabSz="800100">
                  <a:spcBef>
                    <a:spcPct val="0"/>
                  </a:spcBef>
                  <a:buFont typeface="Wingdings" panose="05000000000000000000" pitchFamily="2" charset="2"/>
                  <a:buChar char="§"/>
                </a:pPr>
                <a:r>
                  <a:rPr lang="en-US" sz="1400" dirty="0"/>
                  <a:t>Constricts blood vessels</a:t>
                </a:r>
              </a:p>
              <a:p>
                <a:pPr marL="174625" lvl="1" indent="-174625" defTabSz="800100">
                  <a:spcBef>
                    <a:spcPct val="0"/>
                  </a:spcBef>
                  <a:buFont typeface="Wingdings" panose="05000000000000000000" pitchFamily="2" charset="2"/>
                  <a:buChar char="§"/>
                </a:pPr>
                <a:r>
                  <a:rPr lang="en-US" sz="1400" dirty="0"/>
                  <a:t>Stimulates sweat glands</a:t>
                </a:r>
              </a:p>
            </p:txBody>
          </p:sp>
          <p:sp>
            <p:nvSpPr>
              <p:cNvPr id="24" name="Freeform 23"/>
              <p:cNvSpPr/>
              <p:nvPr/>
            </p:nvSpPr>
            <p:spPr>
              <a:xfrm>
                <a:off x="5543257" y="3663002"/>
                <a:ext cx="1936354" cy="1140992"/>
              </a:xfrm>
              <a:custGeom>
                <a:avLst/>
                <a:gdLst>
                  <a:gd name="connsiteX0" fmla="*/ 0 w 2592491"/>
                  <a:gd name="connsiteY0" fmla="*/ 0 h 1706880"/>
                  <a:gd name="connsiteX1" fmla="*/ 2592491 w 2592491"/>
                  <a:gd name="connsiteY1" fmla="*/ 0 h 1706880"/>
                  <a:gd name="connsiteX2" fmla="*/ 2592491 w 2592491"/>
                  <a:gd name="connsiteY2" fmla="*/ 1706880 h 1706880"/>
                  <a:gd name="connsiteX3" fmla="*/ 0 w 2592491"/>
                  <a:gd name="connsiteY3" fmla="*/ 1706880 h 1706880"/>
                  <a:gd name="connsiteX4" fmla="*/ 0 w 2592491"/>
                  <a:gd name="connsiteY4" fmla="*/ 0 h 170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491" h="1706880">
                    <a:moveTo>
                      <a:pt x="0" y="0"/>
                    </a:moveTo>
                    <a:lnTo>
                      <a:pt x="2592491" y="0"/>
                    </a:lnTo>
                    <a:lnTo>
                      <a:pt x="2592491" y="1706880"/>
                    </a:lnTo>
                    <a:lnTo>
                      <a:pt x="0" y="17068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US" sz="1600" b="1" dirty="0">
                    <a:solidFill>
                      <a:prstClr val="black">
                        <a:hueOff val="0"/>
                        <a:satOff val="0"/>
                        <a:lumOff val="0"/>
                        <a:alphaOff val="0"/>
                      </a:prstClr>
                    </a:solidFill>
                  </a:rPr>
                  <a:t>Parasympathetic</a:t>
                </a:r>
              </a:p>
              <a:p>
                <a:pPr marL="174625" lvl="1" indent="-174625" defTabSz="800100">
                  <a:lnSpc>
                    <a:spcPct val="90000"/>
                  </a:lnSpc>
                  <a:spcBef>
                    <a:spcPct val="0"/>
                  </a:spcBef>
                  <a:spcAft>
                    <a:spcPct val="15000"/>
                  </a:spcAft>
                  <a:buFont typeface="Wingdings" panose="05000000000000000000" pitchFamily="2" charset="2"/>
                  <a:buChar char="§"/>
                </a:pPr>
                <a:r>
                  <a:rPr lang="en-US" sz="1400" dirty="0"/>
                  <a:t>Slows heart beat</a:t>
                </a:r>
              </a:p>
              <a:p>
                <a:pPr marL="174625" lvl="1" indent="-174625" defTabSz="800100">
                  <a:lnSpc>
                    <a:spcPct val="90000"/>
                  </a:lnSpc>
                  <a:spcBef>
                    <a:spcPct val="0"/>
                  </a:spcBef>
                  <a:spcAft>
                    <a:spcPct val="15000"/>
                  </a:spcAft>
                  <a:buFont typeface="Wingdings" panose="05000000000000000000" pitchFamily="2" charset="2"/>
                  <a:buChar char="§"/>
                </a:pPr>
                <a:r>
                  <a:rPr lang="en-US" sz="1400" dirty="0"/>
                  <a:t>Dilates blood vessels</a:t>
                </a:r>
              </a:p>
            </p:txBody>
          </p:sp>
        </p:grpSp>
        <p:sp>
          <p:nvSpPr>
            <p:cNvPr id="20" name="Minus 19"/>
            <p:cNvSpPr/>
            <p:nvPr/>
          </p:nvSpPr>
          <p:spPr>
            <a:xfrm rot="21020301">
              <a:off x="3841221" y="4902268"/>
              <a:ext cx="4878060" cy="635789"/>
            </a:xfrm>
            <a:prstGeom prst="mathMinus">
              <a:avLst/>
            </a:prstGeom>
            <a:solidFill>
              <a:srgbClr val="305D94"/>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pic>
        <p:nvPicPr>
          <p:cNvPr id="3" name="Picture 2"/>
          <p:cNvPicPr>
            <a:picLocks noChangeAspect="1"/>
          </p:cNvPicPr>
          <p:nvPr/>
        </p:nvPicPr>
        <p:blipFill rotWithShape="1">
          <a:blip r:embed="rId7"/>
          <a:srcRect l="12429" t="2054" r="11307" b="22931"/>
          <a:stretch/>
        </p:blipFill>
        <p:spPr>
          <a:xfrm>
            <a:off x="8980439" y="1048637"/>
            <a:ext cx="2408663" cy="2187385"/>
          </a:xfrm>
          <a:prstGeom prst="rect">
            <a:avLst/>
          </a:prstGeom>
        </p:spPr>
      </p:pic>
      <p:sp>
        <p:nvSpPr>
          <p:cNvPr id="4" name="TextBox 3"/>
          <p:cNvSpPr txBox="1"/>
          <p:nvPr/>
        </p:nvSpPr>
        <p:spPr>
          <a:xfrm>
            <a:off x="-72427" y="6684445"/>
            <a:ext cx="3578810" cy="230832"/>
          </a:xfrm>
          <a:prstGeom prst="rect">
            <a:avLst/>
          </a:prstGeom>
          <a:noFill/>
        </p:spPr>
        <p:txBody>
          <a:bodyPr wrap="square" rtlCol="0">
            <a:spAutoFit/>
          </a:bodyPr>
          <a:lstStyle/>
          <a:p>
            <a:r>
              <a:rPr lang="en-US" sz="900" spc="-20" dirty="0" smtClean="0"/>
              <a:t>Empatica is a registered trademark of Empatica S.R.L, LLC Milano, Italy</a:t>
            </a:r>
            <a:endParaRPr lang="en-US" sz="900" spc="-20" dirty="0"/>
          </a:p>
        </p:txBody>
      </p:sp>
    </p:spTree>
    <p:extLst>
      <p:ext uri="{BB962C8B-B14F-4D97-AF65-F5344CB8AC3E}">
        <p14:creationId xmlns:p14="http://schemas.microsoft.com/office/powerpoint/2010/main" val="2880924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06713"/>
            <a:ext cx="7886700" cy="728175"/>
          </a:xfrm>
        </p:spPr>
        <p:txBody>
          <a:bodyPr/>
          <a:lstStyle/>
          <a:p>
            <a:pPr algn="ctr"/>
            <a:r>
              <a:rPr lang="en-US" dirty="0" smtClean="0"/>
              <a:t>What is Cognitive Fatigue?</a:t>
            </a:r>
            <a:endParaRPr lang="en-US" dirty="0"/>
          </a:p>
        </p:txBody>
      </p:sp>
      <p:graphicFrame>
        <p:nvGraphicFramePr>
          <p:cNvPr id="4" name="Diagram 3"/>
          <p:cNvGraphicFramePr/>
          <p:nvPr>
            <p:extLst>
              <p:ext uri="{D42A27DB-BD31-4B8C-83A1-F6EECF244321}">
                <p14:modId xmlns:p14="http://schemas.microsoft.com/office/powerpoint/2010/main" val="635360789"/>
              </p:ext>
            </p:extLst>
          </p:nvPr>
        </p:nvGraphicFramePr>
        <p:xfrm>
          <a:off x="1383841" y="967198"/>
          <a:ext cx="9424319" cy="4255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24000" y="5394518"/>
            <a:ext cx="9144000" cy="954107"/>
          </a:xfrm>
          <a:prstGeom prst="rect">
            <a:avLst/>
          </a:prstGeom>
          <a:noFill/>
        </p:spPr>
        <p:txBody>
          <a:bodyPr wrap="square" rtlCol="0">
            <a:spAutoFit/>
          </a:bodyPr>
          <a:lstStyle/>
          <a:p>
            <a:pPr algn="ctr"/>
            <a:r>
              <a:rPr lang="en-US" sz="2800" b="1" dirty="0"/>
              <a:t>Over 100 years of study has shown that self-reported fatigue does not correlate with objectively measured fatigue</a:t>
            </a:r>
            <a:r>
              <a:rPr lang="en-US" sz="2800" b="1" baseline="30000" dirty="0"/>
              <a:t>3,4</a:t>
            </a:r>
            <a:endParaRPr lang="en-US" sz="2800" b="1" dirty="0"/>
          </a:p>
        </p:txBody>
      </p:sp>
    </p:spTree>
    <p:extLst>
      <p:ext uri="{BB962C8B-B14F-4D97-AF65-F5344CB8AC3E}">
        <p14:creationId xmlns:p14="http://schemas.microsoft.com/office/powerpoint/2010/main" val="43100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a:t>
            </a:r>
            <a:r>
              <a:rPr lang="en-US" dirty="0"/>
              <a:t>L</a:t>
            </a:r>
            <a:r>
              <a:rPr lang="en-US" dirty="0" smtClean="0"/>
              <a:t>earned in </a:t>
            </a:r>
            <a:r>
              <a:rPr lang="en-US" dirty="0"/>
              <a:t>Y</a:t>
            </a:r>
            <a:r>
              <a:rPr lang="en-US" dirty="0" smtClean="0"/>
              <a:t>ear 1</a:t>
            </a:r>
            <a:endParaRPr lang="en-US" dirty="0"/>
          </a:p>
        </p:txBody>
      </p:sp>
      <p:sp>
        <p:nvSpPr>
          <p:cNvPr id="3" name="Content Placeholder 2"/>
          <p:cNvSpPr>
            <a:spLocks noGrp="1"/>
          </p:cNvSpPr>
          <p:nvPr>
            <p:ph idx="1"/>
          </p:nvPr>
        </p:nvSpPr>
        <p:spPr>
          <a:xfrm>
            <a:off x="645460" y="1084975"/>
            <a:ext cx="7189514" cy="5599470"/>
          </a:xfrm>
        </p:spPr>
        <p:txBody>
          <a:bodyPr>
            <a:noAutofit/>
          </a:bodyPr>
          <a:lstStyle/>
          <a:p>
            <a:r>
              <a:rPr lang="en-US" sz="2800" dirty="0"/>
              <a:t>First year results</a:t>
            </a:r>
          </a:p>
          <a:p>
            <a:pPr lvl="1"/>
            <a:r>
              <a:rPr lang="en-US" sz="2400" dirty="0"/>
              <a:t>Fatigue occurred</a:t>
            </a:r>
          </a:p>
          <a:p>
            <a:pPr lvl="2"/>
            <a:r>
              <a:rPr lang="en-US" sz="1800" dirty="0"/>
              <a:t>Researcher observed</a:t>
            </a:r>
          </a:p>
          <a:p>
            <a:pPr lvl="2"/>
            <a:r>
              <a:rPr lang="en-US" sz="1800" dirty="0"/>
              <a:t>Subjective reports</a:t>
            </a:r>
          </a:p>
          <a:p>
            <a:pPr lvl="1"/>
            <a:r>
              <a:rPr lang="en-US" sz="2400" dirty="0"/>
              <a:t>Physiological data</a:t>
            </a:r>
          </a:p>
          <a:p>
            <a:pPr lvl="2"/>
            <a:r>
              <a:rPr lang="en-US" sz="2000" dirty="0"/>
              <a:t>Did not correlate with subjective reports</a:t>
            </a:r>
          </a:p>
          <a:p>
            <a:pPr lvl="2"/>
            <a:endParaRPr lang="en-US" sz="2000" dirty="0"/>
          </a:p>
          <a:p>
            <a:r>
              <a:rPr lang="en-US" sz="2800" dirty="0"/>
              <a:t>Second year modifications</a:t>
            </a:r>
          </a:p>
          <a:p>
            <a:pPr lvl="1"/>
            <a:r>
              <a:rPr lang="en-US" sz="2400" dirty="0"/>
              <a:t>Focus on error rate, not subjective fatigue</a:t>
            </a:r>
          </a:p>
          <a:p>
            <a:pPr lvl="1"/>
            <a:r>
              <a:rPr lang="en-US" dirty="0"/>
              <a:t>More advanced machine learning methods</a:t>
            </a:r>
          </a:p>
          <a:p>
            <a:pPr lvl="1"/>
            <a:r>
              <a:rPr lang="en-US" sz="2400" dirty="0" smtClean="0"/>
              <a:t>EEG </a:t>
            </a:r>
            <a:r>
              <a:rPr lang="en-US" sz="2400" dirty="0"/>
              <a:t>hardware upgraded</a:t>
            </a:r>
          </a:p>
          <a:p>
            <a:pPr lvl="1"/>
            <a:r>
              <a:rPr lang="en-US" sz="2400" dirty="0" smtClean="0"/>
              <a:t>Protocol </a:t>
            </a:r>
            <a:r>
              <a:rPr lang="en-US" sz="2400" dirty="0"/>
              <a:t>simplified</a:t>
            </a:r>
          </a:p>
          <a:p>
            <a:pPr lvl="2"/>
            <a:r>
              <a:rPr lang="en-US" sz="2000" dirty="0"/>
              <a:t>Closely follow validated </a:t>
            </a:r>
            <a:r>
              <a:rPr lang="en-US" sz="2000" dirty="0" err="1"/>
              <a:t>Mackworth</a:t>
            </a:r>
            <a:r>
              <a:rPr lang="en-US" sz="2000" dirty="0"/>
              <a:t> Clock Task</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1508" t="2156" r="14684" b="8150"/>
          <a:stretch/>
        </p:blipFill>
        <p:spPr>
          <a:xfrm>
            <a:off x="5309787" y="1257825"/>
            <a:ext cx="1143000" cy="1143000"/>
          </a:xfrm>
          <a:prstGeom prst="rect">
            <a:avLst/>
          </a:prstGeom>
        </p:spPr>
      </p:pic>
      <p:pic>
        <p:nvPicPr>
          <p:cNvPr id="8" name="Picture 7"/>
          <p:cNvPicPr>
            <a:picLocks noChangeAspect="1"/>
          </p:cNvPicPr>
          <p:nvPr/>
        </p:nvPicPr>
        <p:blipFill rotWithShape="1">
          <a:blip r:embed="rId4"/>
          <a:srcRect l="22634" t="15269" r="20151" b="15673"/>
          <a:stretch/>
        </p:blipFill>
        <p:spPr>
          <a:xfrm>
            <a:off x="6227116" y="1484307"/>
            <a:ext cx="1097280" cy="1097280"/>
          </a:xfrm>
          <a:prstGeom prst="rect">
            <a:avLst/>
          </a:prstGeom>
        </p:spPr>
      </p:pic>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1508" t="2156" r="14684" b="8150"/>
          <a:stretch/>
        </p:blipFill>
        <p:spPr>
          <a:xfrm>
            <a:off x="7098725" y="1665069"/>
            <a:ext cx="1143000" cy="1143000"/>
          </a:xfrm>
          <a:prstGeom prst="rect">
            <a:avLst/>
          </a:prstGeom>
        </p:spPr>
      </p:pic>
      <p:pic>
        <p:nvPicPr>
          <p:cNvPr id="18" name="Picture 17"/>
          <p:cNvPicPr>
            <a:picLocks noChangeAspect="1"/>
          </p:cNvPicPr>
          <p:nvPr/>
        </p:nvPicPr>
        <p:blipFill rotWithShape="1">
          <a:blip r:embed="rId4"/>
          <a:srcRect l="22634" t="15269" r="20151" b="15673"/>
          <a:stretch/>
        </p:blipFill>
        <p:spPr>
          <a:xfrm>
            <a:off x="8016054" y="1891551"/>
            <a:ext cx="1097280" cy="1097280"/>
          </a:xfrm>
          <a:prstGeom prst="rect">
            <a:avLst/>
          </a:prstGeom>
        </p:spPr>
      </p:pic>
      <p:pic>
        <p:nvPicPr>
          <p:cNvPr id="4" name="Picture 3"/>
          <p:cNvPicPr>
            <a:picLocks noChangeAspect="1"/>
          </p:cNvPicPr>
          <p:nvPr/>
        </p:nvPicPr>
        <p:blipFill rotWithShape="1">
          <a:blip r:embed="rId5"/>
          <a:srcRect l="21957" r="21837"/>
          <a:stretch/>
        </p:blipFill>
        <p:spPr>
          <a:xfrm>
            <a:off x="8887664" y="2072313"/>
            <a:ext cx="1097280" cy="1097280"/>
          </a:xfrm>
          <a:prstGeom prst="rect">
            <a:avLst/>
          </a:prstGeom>
        </p:spPr>
      </p:pic>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508" t="2156" r="14684" b="8150"/>
          <a:stretch/>
        </p:blipFill>
        <p:spPr>
          <a:xfrm>
            <a:off x="9759274" y="2253075"/>
            <a:ext cx="1143000" cy="1143000"/>
          </a:xfrm>
          <a:prstGeom prst="rect">
            <a:avLst/>
          </a:prstGeom>
        </p:spPr>
      </p:pic>
      <p:pic>
        <p:nvPicPr>
          <p:cNvPr id="20" name="Picture 19"/>
          <p:cNvPicPr>
            <a:picLocks noChangeAspect="1"/>
          </p:cNvPicPr>
          <p:nvPr/>
        </p:nvPicPr>
        <p:blipFill rotWithShape="1">
          <a:blip r:embed="rId4"/>
          <a:srcRect l="22634" t="15269" r="20151" b="15673"/>
          <a:stretch/>
        </p:blipFill>
        <p:spPr>
          <a:xfrm>
            <a:off x="10676604" y="2479560"/>
            <a:ext cx="1097280" cy="1097280"/>
          </a:xfrm>
          <a:prstGeom prst="rect">
            <a:avLst/>
          </a:prstGeom>
        </p:spPr>
      </p:pic>
      <p:sp>
        <p:nvSpPr>
          <p:cNvPr id="7" name="TextBox 6"/>
          <p:cNvSpPr txBox="1"/>
          <p:nvPr/>
        </p:nvSpPr>
        <p:spPr>
          <a:xfrm>
            <a:off x="8982977" y="1226492"/>
            <a:ext cx="2108462" cy="400110"/>
          </a:xfrm>
          <a:prstGeom prst="rect">
            <a:avLst/>
          </a:prstGeom>
          <a:noFill/>
        </p:spPr>
        <p:txBody>
          <a:bodyPr wrap="none" rtlCol="0">
            <a:spAutoFit/>
          </a:bodyPr>
          <a:lstStyle/>
          <a:p>
            <a:r>
              <a:rPr lang="en-US" sz="2000" b="1" dirty="0">
                <a:solidFill>
                  <a:prstClr val="black"/>
                </a:solidFill>
              </a:rPr>
              <a:t>First Year Protocol</a:t>
            </a:r>
            <a:endParaRPr lang="en-US" sz="1400" b="1" dirty="0"/>
          </a:p>
        </p:txBody>
      </p:sp>
      <p:sp>
        <p:nvSpPr>
          <p:cNvPr id="9" name="Right Brace 8"/>
          <p:cNvSpPr/>
          <p:nvPr/>
        </p:nvSpPr>
        <p:spPr>
          <a:xfrm rot="17064246">
            <a:off x="8540227" y="-843058"/>
            <a:ext cx="578289" cy="4826797"/>
          </a:xfrm>
          <a:prstGeom prst="rightBrace">
            <a:avLst>
              <a:gd name="adj1" fmla="val 130448"/>
              <a:gd name="adj2" fmla="val 74505"/>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7140676" y="3495759"/>
            <a:ext cx="2424190" cy="400110"/>
          </a:xfrm>
          <a:prstGeom prst="rect">
            <a:avLst/>
          </a:prstGeom>
          <a:noFill/>
        </p:spPr>
        <p:txBody>
          <a:bodyPr wrap="none" rtlCol="0">
            <a:spAutoFit/>
          </a:bodyPr>
          <a:lstStyle/>
          <a:p>
            <a:r>
              <a:rPr lang="en-US" sz="2000" b="1" dirty="0">
                <a:solidFill>
                  <a:prstClr val="black"/>
                </a:solidFill>
              </a:rPr>
              <a:t>Second Year Protocol</a:t>
            </a:r>
            <a:endParaRPr lang="en-US" sz="1400" b="1" dirty="0"/>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40000"/>
                    </a14:imgEffect>
                  </a14:imgLayer>
                </a14:imgProps>
              </a:ext>
            </a:extLst>
          </a:blip>
          <a:srcRect l="28204" t="11308" r="28671" b="9567"/>
          <a:stretch/>
        </p:blipFill>
        <p:spPr>
          <a:xfrm>
            <a:off x="6967731" y="3838353"/>
            <a:ext cx="2705266" cy="2705266"/>
          </a:xfrm>
          <a:prstGeom prst="rect">
            <a:avLst/>
          </a:prstGeom>
        </p:spPr>
      </p:pic>
    </p:spTree>
    <p:extLst>
      <p:ext uri="{BB962C8B-B14F-4D97-AF65-F5344CB8AC3E}">
        <p14:creationId xmlns:p14="http://schemas.microsoft.com/office/powerpoint/2010/main" val="210330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Mackworth</a:t>
            </a:r>
            <a:r>
              <a:rPr lang="en-US" dirty="0" smtClean="0"/>
              <a:t> Clock Experiment (1948)</a:t>
            </a:r>
            <a:r>
              <a:rPr lang="en-US" baseline="30000" dirty="0" smtClean="0"/>
              <a:t>5</a:t>
            </a:r>
            <a:endParaRPr lang="en-US" dirty="0"/>
          </a:p>
        </p:txBody>
      </p:sp>
      <p:sp>
        <p:nvSpPr>
          <p:cNvPr id="3" name="Content Placeholder 2"/>
          <p:cNvSpPr>
            <a:spLocks noGrp="1"/>
          </p:cNvSpPr>
          <p:nvPr>
            <p:ph sz="half" idx="1"/>
          </p:nvPr>
        </p:nvSpPr>
        <p:spPr>
          <a:xfrm>
            <a:off x="623944" y="1288026"/>
            <a:ext cx="6483026" cy="5357218"/>
          </a:xfrm>
        </p:spPr>
        <p:txBody>
          <a:bodyPr>
            <a:normAutofit/>
          </a:bodyPr>
          <a:lstStyle/>
          <a:p>
            <a:pPr lvl="0"/>
            <a:r>
              <a:rPr lang="en-US" sz="2400" dirty="0">
                <a:solidFill>
                  <a:prstClr val="black"/>
                </a:solidFill>
              </a:rPr>
              <a:t>Real-World, Naval Origin</a:t>
            </a:r>
          </a:p>
          <a:p>
            <a:pPr lvl="1"/>
            <a:r>
              <a:rPr lang="en-US" sz="2000" dirty="0">
                <a:solidFill>
                  <a:prstClr val="black"/>
                </a:solidFill>
              </a:rPr>
              <a:t>WWII, Royal Air Force</a:t>
            </a:r>
          </a:p>
          <a:p>
            <a:pPr lvl="1"/>
            <a:r>
              <a:rPr lang="en-US" sz="2000" dirty="0">
                <a:solidFill>
                  <a:prstClr val="black"/>
                </a:solidFill>
              </a:rPr>
              <a:t>Determine optimal watch length for radar operators</a:t>
            </a:r>
          </a:p>
          <a:p>
            <a:pPr lvl="1"/>
            <a:r>
              <a:rPr lang="en-US" sz="2000" dirty="0">
                <a:solidFill>
                  <a:prstClr val="black"/>
                </a:solidFill>
              </a:rPr>
              <a:t>Mimicked features of watch-standing</a:t>
            </a:r>
          </a:p>
          <a:p>
            <a:pPr lvl="2"/>
            <a:r>
              <a:rPr lang="en-US" sz="1600" dirty="0">
                <a:solidFill>
                  <a:prstClr val="black"/>
                </a:solidFill>
              </a:rPr>
              <a:t>Difficult to perceive visual signals</a:t>
            </a:r>
          </a:p>
          <a:p>
            <a:pPr lvl="2"/>
            <a:r>
              <a:rPr lang="en-US" sz="1600" dirty="0">
                <a:solidFill>
                  <a:prstClr val="black"/>
                </a:solidFill>
              </a:rPr>
              <a:t>Disregard unimportant but similar signals</a:t>
            </a:r>
          </a:p>
          <a:p>
            <a:pPr lvl="2"/>
            <a:r>
              <a:rPr lang="en-US" sz="1600" dirty="0">
                <a:solidFill>
                  <a:prstClr val="black"/>
                </a:solidFill>
              </a:rPr>
              <a:t>No performance gauge</a:t>
            </a:r>
          </a:p>
          <a:p>
            <a:pPr lvl="2"/>
            <a:endParaRPr lang="en-US" sz="1600" dirty="0">
              <a:solidFill>
                <a:prstClr val="black"/>
              </a:solidFill>
            </a:endParaRPr>
          </a:p>
          <a:p>
            <a:r>
              <a:rPr lang="en-US" sz="2400" dirty="0">
                <a:solidFill>
                  <a:prstClr val="black"/>
                </a:solidFill>
              </a:rPr>
              <a:t>Initiated the study of the “Vigilance Decrement”</a:t>
            </a:r>
          </a:p>
        </p:txBody>
      </p:sp>
      <p:pic>
        <p:nvPicPr>
          <p:cNvPr id="6" name="Picture 5"/>
          <p:cNvPicPr>
            <a:picLocks noChangeAspect="1"/>
          </p:cNvPicPr>
          <p:nvPr/>
        </p:nvPicPr>
        <p:blipFill rotWithShape="1">
          <a:blip r:embed="rId3"/>
          <a:srcRect r="2610"/>
          <a:stretch/>
        </p:blipFill>
        <p:spPr>
          <a:xfrm>
            <a:off x="7019564" y="944676"/>
            <a:ext cx="4770001" cy="5794693"/>
          </a:xfrm>
          <a:prstGeom prst="rect">
            <a:avLst/>
          </a:prstGeom>
        </p:spPr>
      </p:pic>
    </p:spTree>
    <p:extLst>
      <p:ext uri="{BB962C8B-B14F-4D97-AF65-F5344CB8AC3E}">
        <p14:creationId xmlns:p14="http://schemas.microsoft.com/office/powerpoint/2010/main" val="48724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Mackworth</a:t>
            </a:r>
            <a:r>
              <a:rPr lang="en-US" dirty="0" smtClean="0"/>
              <a:t> Clock</a:t>
            </a:r>
            <a:endParaRPr lang="en-US" dirty="0"/>
          </a:p>
        </p:txBody>
      </p:sp>
      <p:sp>
        <p:nvSpPr>
          <p:cNvPr id="3" name="Content Placeholder 2"/>
          <p:cNvSpPr>
            <a:spLocks noGrp="1"/>
          </p:cNvSpPr>
          <p:nvPr>
            <p:ph idx="1"/>
          </p:nvPr>
        </p:nvSpPr>
        <p:spPr/>
        <p:txBody>
          <a:bodyPr>
            <a:normAutofit/>
          </a:bodyPr>
          <a:lstStyle/>
          <a:p>
            <a:r>
              <a:rPr lang="en-US" sz="2400" dirty="0" smtClean="0"/>
              <a:t>No visual placeholders</a:t>
            </a:r>
          </a:p>
          <a:p>
            <a:r>
              <a:rPr lang="en-US" sz="2400" dirty="0" smtClean="0"/>
              <a:t>Accurately identify discontinuities</a:t>
            </a:r>
          </a:p>
          <a:p>
            <a:r>
              <a:rPr lang="en-US" sz="2400" dirty="0" smtClean="0"/>
              <a:t>Two </a:t>
            </a:r>
            <a:r>
              <a:rPr lang="en-US" sz="2400" dirty="0"/>
              <a:t>conditions:</a:t>
            </a:r>
          </a:p>
          <a:p>
            <a:pPr lvl="1"/>
            <a:r>
              <a:rPr lang="en-US" sz="2000" dirty="0"/>
              <a:t>Single dot: fatigue, classic vigilance decrement</a:t>
            </a:r>
          </a:p>
          <a:p>
            <a:pPr lvl="1"/>
            <a:r>
              <a:rPr lang="en-US" sz="2000" dirty="0"/>
              <a:t>Double dot: overloaded</a:t>
            </a:r>
          </a:p>
          <a:p>
            <a:endParaRPr lang="en-US" sz="2400" dirty="0" smtClean="0"/>
          </a:p>
        </p:txBody>
      </p:sp>
      <p:pic>
        <p:nvPicPr>
          <p:cNvPr id="4" name="Picture 3" descr="Modified Mackworth Clock. The participants fixated the cross in the centre and covertly attended to the green dot which performed regular clockwise ticks (green arrow) and had to respond in the event of a jump (red arrow).Â "/>
          <p:cNvPicPr/>
          <p:nvPr/>
        </p:nvPicPr>
        <p:blipFill rotWithShape="1">
          <a:blip r:embed="rId3">
            <a:extLst>
              <a:ext uri="{28A0092B-C50C-407E-A947-70E740481C1C}">
                <a14:useLocalDpi xmlns:a14="http://schemas.microsoft.com/office/drawing/2010/main" val="0"/>
              </a:ext>
            </a:extLst>
          </a:blip>
          <a:srcRect l="646"/>
          <a:stretch/>
        </p:blipFill>
        <p:spPr bwMode="auto">
          <a:xfrm>
            <a:off x="1832126" y="3308772"/>
            <a:ext cx="8527751" cy="3374571"/>
          </a:xfrm>
          <a:prstGeom prst="rect">
            <a:avLst/>
          </a:prstGeom>
          <a:noFill/>
          <a:ln>
            <a:noFill/>
          </a:ln>
        </p:spPr>
      </p:pic>
      <p:pic>
        <p:nvPicPr>
          <p:cNvPr id="7" name="Picture 6"/>
          <p:cNvPicPr>
            <a:picLocks noChangeAspect="1"/>
          </p:cNvPicPr>
          <p:nvPr/>
        </p:nvPicPr>
        <p:blipFill>
          <a:blip r:embed="rId4"/>
          <a:stretch>
            <a:fillRect/>
          </a:stretch>
        </p:blipFill>
        <p:spPr>
          <a:xfrm>
            <a:off x="9125228" y="1204727"/>
            <a:ext cx="2755631" cy="2719052"/>
          </a:xfrm>
          <a:prstGeom prst="rect">
            <a:avLst/>
          </a:prstGeom>
        </p:spPr>
      </p:pic>
    </p:spTree>
    <p:extLst>
      <p:ext uri="{BB962C8B-B14F-4D97-AF65-F5344CB8AC3E}">
        <p14:creationId xmlns:p14="http://schemas.microsoft.com/office/powerpoint/2010/main" val="212314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a:t>Date collection and Preliminary results</a:t>
            </a:r>
          </a:p>
        </p:txBody>
      </p:sp>
      <p:sp>
        <p:nvSpPr>
          <p:cNvPr id="7" name="Text Placeholder 6"/>
          <p:cNvSpPr>
            <a:spLocks noGrp="1"/>
          </p:cNvSpPr>
          <p:nvPr>
            <p:ph type="body" idx="1"/>
          </p:nvPr>
        </p:nvSpPr>
        <p:spPr/>
        <p:txBody>
          <a:bodyPr>
            <a:normAutofit/>
          </a:bodyPr>
          <a:lstStyle/>
          <a:p>
            <a:r>
              <a:rPr lang="en-US" sz="2800" dirty="0"/>
              <a:t>Experiment Part I:</a:t>
            </a:r>
          </a:p>
        </p:txBody>
      </p:sp>
    </p:spTree>
    <p:extLst>
      <p:ext uri="{BB962C8B-B14F-4D97-AF65-F5344CB8AC3E}">
        <p14:creationId xmlns:p14="http://schemas.microsoft.com/office/powerpoint/2010/main" val="1711301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NSWC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SWCDD" id="{D8B09413-F31F-4D63-B384-187C7A9D2AEE}" vid="{6A03F45B-0108-43B8-A47D-2237661707FA}"/>
    </a:ext>
  </a:extLst>
</a:theme>
</file>

<file path=ppt/theme/theme2.xml><?xml version="1.0" encoding="utf-8"?>
<a:theme xmlns:a="http://schemas.openxmlformats.org/drawingml/2006/main" name="1_D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L Theme" id="{6D40B85D-A2F6-4367-8E46-6DDB0904C405}" vid="{F5B8E147-9FBA-4C3E-9FA9-BE2BE7A92E14}"/>
    </a:ext>
  </a:extLst>
</a:theme>
</file>

<file path=ppt/theme/theme3.xml><?xml version="1.0" encoding="utf-8"?>
<a:theme xmlns:a="http://schemas.openxmlformats.org/drawingml/2006/main" name="Brief Template Shell_Oct 2019_STAND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4042</TotalTime>
  <Words>1849</Words>
  <Application>Microsoft Office PowerPoint</Application>
  <PresentationFormat>Widescreen</PresentationFormat>
  <Paragraphs>269</Paragraphs>
  <Slides>18</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Arial Narrow</vt:lpstr>
      <vt:lpstr>Calibri</vt:lpstr>
      <vt:lpstr>Cambria</vt:lpstr>
      <vt:lpstr>Times New Roman</vt:lpstr>
      <vt:lpstr>Wingdings</vt:lpstr>
      <vt:lpstr>NSWCDD</vt:lpstr>
      <vt:lpstr>1_DL Theme</vt:lpstr>
      <vt:lpstr>Brief Template Shell_Oct 2019_STANDARD</vt:lpstr>
      <vt:lpstr>Fatigue Detection and Prediction Using Wearable Technology</vt:lpstr>
      <vt:lpstr>Problem Statement</vt:lpstr>
      <vt:lpstr>Proposed Solution</vt:lpstr>
      <vt:lpstr>Wearable Sensors</vt:lpstr>
      <vt:lpstr>What is Cognitive Fatigue?</vt:lpstr>
      <vt:lpstr>Lessons Learned in Year 1</vt:lpstr>
      <vt:lpstr>Mackworth Clock Experiment (1948)5</vt:lpstr>
      <vt:lpstr>Mackworth Clock</vt:lpstr>
      <vt:lpstr>Date collection and Preliminary results</vt:lpstr>
      <vt:lpstr>Test Methods and Timing</vt:lpstr>
      <vt:lpstr>Preliminary Data and Improvements Over Year One</vt:lpstr>
      <vt:lpstr>Machine Learning</vt:lpstr>
      <vt:lpstr>Machine Learning</vt:lpstr>
      <vt:lpstr>Results: Machine Learning Model Accuracy</vt:lpstr>
      <vt:lpstr>Conclusions and Potential Impacts</vt:lpstr>
      <vt:lpstr>Next Steps</vt:lpstr>
      <vt:lpstr>Questions?</vt:lpstr>
      <vt:lpstr>References</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Wearables as predictors of cognitive fatigue</dc:title>
  <dc:creator>RACHEL SIDES</dc:creator>
  <cp:lastModifiedBy>Sides, Rachel Elizabeth (V13) CIV USN NAVSURFWARCEN DAH VA (USA)</cp:lastModifiedBy>
  <cp:revision>214</cp:revision>
  <dcterms:created xsi:type="dcterms:W3CDTF">2020-09-28T18:24:34Z</dcterms:created>
  <dcterms:modified xsi:type="dcterms:W3CDTF">2020-11-17T19:56:09Z</dcterms:modified>
</cp:coreProperties>
</file>