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Montserrat"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b6756464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b6756464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51544ee0d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51544ee0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51544ee0d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51544ee0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51544ee0d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51544ee0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51544ee0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51544ee0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51544ee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51544ee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51544ee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51544ee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Center of Army Lessons Learned</a:t>
            </a:r>
            <a:endParaRPr sz="1200"/>
          </a:p>
          <a:p>
            <a:pPr marL="0" lvl="0" indent="0" algn="l" rtl="0">
              <a:spcBef>
                <a:spcPts val="0"/>
              </a:spcBef>
              <a:spcAft>
                <a:spcPts val="0"/>
              </a:spcAft>
              <a:buNone/>
            </a:pPr>
            <a:r>
              <a:rPr lang="en" sz="1200"/>
              <a:t>Security Force advise and assist missions </a:t>
            </a:r>
            <a:endParaRPr sz="1200"/>
          </a:p>
          <a:p>
            <a:pPr marL="0" lvl="0" indent="0" algn="l" rtl="0">
              <a:spcBef>
                <a:spcPts val="0"/>
              </a:spcBef>
              <a:spcAft>
                <a:spcPts val="0"/>
              </a:spcAft>
              <a:buNone/>
            </a:pPr>
            <a:r>
              <a:rPr lang="en" sz="1200"/>
              <a:t>Commander’s handbook for strategic communication and communication strategy </a:t>
            </a:r>
            <a:r>
              <a:rPr lang="en"/>
              <a:t>→ help us to frame the context of the KLEs and the purpose </a:t>
            </a:r>
            <a:endParaRPr/>
          </a:p>
          <a:p>
            <a:pPr marL="0" lvl="0" indent="0" algn="l" rtl="0">
              <a:spcBef>
                <a:spcPts val="0"/>
              </a:spcBef>
              <a:spcAft>
                <a:spcPts val="0"/>
              </a:spcAft>
              <a:buNone/>
            </a:pPr>
            <a:endParaRPr/>
          </a:p>
          <a:p>
            <a:pPr marL="0" lvl="0" indent="0" algn="l" rtl="0">
              <a:spcBef>
                <a:spcPts val="0"/>
              </a:spcBef>
              <a:spcAft>
                <a:spcPts val="0"/>
              </a:spcAft>
              <a:buNone/>
            </a:pPr>
            <a:r>
              <a:rPr lang="en"/>
              <a:t>Us: </a:t>
            </a:r>
            <a:endParaRPr/>
          </a:p>
          <a:p>
            <a:pPr marL="457200" lvl="0" indent="-298450" algn="l" rtl="0">
              <a:spcBef>
                <a:spcPts val="0"/>
              </a:spcBef>
              <a:spcAft>
                <a:spcPts val="0"/>
              </a:spcAft>
              <a:buSzPts val="1100"/>
              <a:buChar char="-"/>
            </a:pPr>
            <a:r>
              <a:rPr lang="en"/>
              <a:t>Trying to step into the problem and work with a culture that we know well in order to figure the avatar</a:t>
            </a:r>
            <a:endParaRPr/>
          </a:p>
          <a:p>
            <a:pPr marL="914400" lvl="1" indent="-298450" algn="l" rtl="0">
              <a:spcBef>
                <a:spcPts val="0"/>
              </a:spcBef>
              <a:spcAft>
                <a:spcPts val="0"/>
              </a:spcAft>
              <a:buSzPts val="1100"/>
              <a:buChar char="-"/>
            </a:pPr>
            <a:r>
              <a:rPr lang="en"/>
              <a:t>By doing it with known cultures and validating processes, this helps us to apply the process to more diverse issues or scenarios </a:t>
            </a:r>
            <a:endParaRPr/>
          </a:p>
          <a:p>
            <a:pPr marL="914400" lvl="1" indent="-298450" algn="l" rtl="0">
              <a:spcBef>
                <a:spcPts val="0"/>
              </a:spcBef>
              <a:spcAft>
                <a:spcPts val="0"/>
              </a:spcAft>
              <a:buSzPts val="1100"/>
              <a:buChar char="-"/>
            </a:pPr>
            <a:r>
              <a:rPr lang="en"/>
              <a:t>Explain example of the Arms Room → not one overall end state like videogames, etc. (mainly to get them reps on engaging) </a:t>
            </a:r>
            <a:endParaRPr/>
          </a:p>
          <a:p>
            <a:pPr marL="914400" lvl="1" indent="-298450" algn="l" rtl="0">
              <a:spcBef>
                <a:spcPts val="0"/>
              </a:spcBef>
              <a:spcAft>
                <a:spcPts val="0"/>
              </a:spcAft>
              <a:buSzPts val="1100"/>
              <a:buChar char="-"/>
            </a:pPr>
            <a:r>
              <a:rPr lang="en"/>
              <a:t>Aim is to build a comprehensive map, as suggested by Tolman, rather than just redundant activity like rifle marksmanship with one defined answer </a:t>
            </a:r>
            <a:endParaRPr/>
          </a:p>
          <a:p>
            <a:pPr marL="1371600" lvl="2" indent="-298450" algn="l" rtl="0">
              <a:spcBef>
                <a:spcPts val="0"/>
              </a:spcBef>
              <a:spcAft>
                <a:spcPts val="0"/>
              </a:spcAft>
              <a:buSzPts val="1100"/>
              <a:buChar char="-"/>
            </a:pPr>
            <a:r>
              <a:rPr lang="en"/>
              <a:t>Story should be structured in part/whole relationships, not like that of a strip map, which is disjointed, and often an overdosed and overtrained path </a:t>
            </a:r>
            <a:endParaRPr/>
          </a:p>
          <a:p>
            <a:pPr marL="1371600" lvl="2" indent="-298450" algn="l" rtl="0">
              <a:spcBef>
                <a:spcPts val="0"/>
              </a:spcBef>
              <a:spcAft>
                <a:spcPts val="0"/>
              </a:spcAft>
              <a:buSzPts val="1100"/>
              <a:buChar char="-"/>
            </a:pPr>
            <a:r>
              <a:rPr lang="en"/>
              <a:t>Helps to generate awareness, pick up cues, and get them to other interactions within the corps</a:t>
            </a:r>
            <a:endParaRPr/>
          </a:p>
          <a:p>
            <a:pPr marL="457200" lvl="0" indent="-298450" algn="l" rtl="0">
              <a:spcBef>
                <a:spcPts val="0"/>
              </a:spcBef>
              <a:spcAft>
                <a:spcPts val="0"/>
              </a:spcAft>
              <a:buSzPts val="1100"/>
              <a:buChar char="-"/>
            </a:pPr>
            <a:r>
              <a:rPr lang="en"/>
              <a:t>Next semester will be focused around engagements that we are less versed in, with application to Army operations and the current battlefield that we may find ourselves in for training purposes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51544ee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51544ee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9abf1ecc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9abf1ec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9abf1ecc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9abf1ecc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51544ee0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51544ee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51544ee0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51544ee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oOp4XP_ziM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cholarship.org/uc/item/9j9404c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nam02.safelinks.protection.outlook.com/?url=https%3A%2F%2Fasirt.ict.usc.edu%2F&amp;data=04%7C01%7Cmorgan.chewning-kulick%40westpoint.edu%7Cdc3b80f0f9644df3ba2408d8869157b7%7C99ff8811351740a9bf1045ea0a321f0b%7C0%7C0%7C637407306085743765%7CUnknown%7CTWFpbGZsb3d8eyJWIjoiMC4wLjAwMDAiLCJQIjoiV2luMzIiLCJBTiI6Ik1haWwiLCJXVCI6Mn0%3D%7C1000&amp;sdata=6ULQ%2B10zuOyuvsZSwXR1pKsIHMoU06ATaIY5p3YBiHY%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htoolkit.ict.usc.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307525" y="472400"/>
            <a:ext cx="5017500" cy="27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Incorporating Key Leader Engagement Into Tactical Simulations </a:t>
            </a:r>
            <a:endParaRPr>
              <a:solidFill>
                <a:srgbClr val="FFFFFF"/>
              </a:solidFill>
            </a:endParaRPr>
          </a:p>
        </p:txBody>
      </p:sp>
      <p:sp>
        <p:nvSpPr>
          <p:cNvPr id="135" name="Google Shape;135;p13"/>
          <p:cNvSpPr txBox="1">
            <a:spLocks noGrp="1"/>
          </p:cNvSpPr>
          <p:nvPr>
            <p:ph type="subTitle" idx="1"/>
          </p:nvPr>
        </p:nvSpPr>
        <p:spPr>
          <a:xfrm>
            <a:off x="1761775" y="3281975"/>
            <a:ext cx="6701100" cy="150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Jordan Blackman, Morgan Chewning-Kulick, Christopher Dean, Anna Loar, Jake Whisenhunt, Jacob Ziadeh </a:t>
            </a:r>
            <a:endParaRPr/>
          </a:p>
          <a:p>
            <a:pPr marL="0" lvl="0" indent="0" algn="l" rtl="0">
              <a:spcBef>
                <a:spcPts val="0"/>
              </a:spcBef>
              <a:spcAft>
                <a:spcPts val="0"/>
              </a:spcAft>
              <a:buNone/>
            </a:pPr>
            <a:endParaRPr/>
          </a:p>
          <a:p>
            <a:pPr marL="0" lvl="0" indent="0" algn="ctr" rtl="0">
              <a:spcBef>
                <a:spcPts val="0"/>
              </a:spcBef>
              <a:spcAft>
                <a:spcPts val="0"/>
              </a:spcAft>
              <a:buNone/>
            </a:pPr>
            <a:r>
              <a:rPr lang="en"/>
              <a:t>Class of 2021, US Military Academy, West Point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Human Toolkit</a:t>
            </a:r>
            <a:endParaRPr/>
          </a:p>
          <a:p>
            <a:pPr marL="0" lvl="0" indent="0" algn="l" rtl="0">
              <a:spcBef>
                <a:spcPts val="0"/>
              </a:spcBef>
              <a:spcAft>
                <a:spcPts val="0"/>
              </a:spcAft>
              <a:buNone/>
            </a:pPr>
            <a:endParaRPr/>
          </a:p>
        </p:txBody>
      </p:sp>
      <p:pic>
        <p:nvPicPr>
          <p:cNvPr id="211" name="Google Shape;211;p22" descr="Learn more about ICT's integrated virtual humans at http://ict.usc.edu/projects/integrate... &#10; &#10;Visit http://vhtoolkit.ict.usc.edu for details about ICT Virtual Human Toolkit." title="Virtual Humans Project SASO-EN">
            <a:hlinkClick r:id="rId3"/>
          </p:cNvPr>
          <p:cNvPicPr preferRelativeResize="0"/>
          <p:nvPr/>
        </p:nvPicPr>
        <p:blipFill>
          <a:blip r:embed="rId4">
            <a:alphaModFix/>
          </a:blip>
          <a:stretch>
            <a:fillRect/>
          </a:stretch>
        </p:blipFill>
        <p:spPr>
          <a:xfrm>
            <a:off x="6928375" y="1902649"/>
            <a:ext cx="2047150" cy="1535375"/>
          </a:xfrm>
          <a:prstGeom prst="rect">
            <a:avLst/>
          </a:prstGeom>
          <a:noFill/>
          <a:ln>
            <a:noFill/>
          </a:ln>
        </p:spPr>
      </p:pic>
      <p:pic>
        <p:nvPicPr>
          <p:cNvPr id="212" name="Google Shape;212;p22"/>
          <p:cNvPicPr preferRelativeResize="0"/>
          <p:nvPr/>
        </p:nvPicPr>
        <p:blipFill>
          <a:blip r:embed="rId5">
            <a:alphaModFix/>
          </a:blip>
          <a:stretch>
            <a:fillRect/>
          </a:stretch>
        </p:blipFill>
        <p:spPr>
          <a:xfrm>
            <a:off x="1099175" y="1094709"/>
            <a:ext cx="5566274" cy="38208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Outro </a:t>
            </a:r>
            <a:endParaRPr sz="2900"/>
          </a:p>
        </p:txBody>
      </p:sp>
      <p:sp>
        <p:nvSpPr>
          <p:cNvPr id="218" name="Google Shape;218;p23"/>
          <p:cNvSpPr txBox="1">
            <a:spLocks noGrp="1"/>
          </p:cNvSpPr>
          <p:nvPr>
            <p:ph type="body" idx="1"/>
          </p:nvPr>
        </p:nvSpPr>
        <p:spPr>
          <a:xfrm>
            <a:off x="562450" y="1598550"/>
            <a:ext cx="7182000" cy="34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p>
          <a:p>
            <a:pPr marL="0" lvl="0" indent="0" algn="l" rtl="0">
              <a:spcBef>
                <a:spcPts val="1600"/>
              </a:spcBef>
              <a:spcAft>
                <a:spcPts val="0"/>
              </a:spcAft>
              <a:buNone/>
            </a:pPr>
            <a:r>
              <a:rPr lang="en" sz="2000"/>
              <a:t>So What?</a:t>
            </a:r>
            <a:endParaRPr sz="2000"/>
          </a:p>
          <a:p>
            <a:pPr marL="457200" lvl="0" indent="-355600" algn="l" rtl="0">
              <a:spcBef>
                <a:spcPts val="1600"/>
              </a:spcBef>
              <a:spcAft>
                <a:spcPts val="0"/>
              </a:spcAft>
              <a:buSzPts val="2000"/>
              <a:buChar char="-"/>
            </a:pPr>
            <a:r>
              <a:rPr lang="en" sz="2000"/>
              <a:t>Get the reps before the real KLE situation</a:t>
            </a:r>
            <a:endParaRPr sz="2000"/>
          </a:p>
          <a:p>
            <a:pPr marL="457200" lvl="0" indent="-355600" algn="l" rtl="0">
              <a:spcBef>
                <a:spcPts val="0"/>
              </a:spcBef>
              <a:spcAft>
                <a:spcPts val="0"/>
              </a:spcAft>
              <a:buSzPts val="2000"/>
              <a:buChar char="-"/>
            </a:pPr>
            <a:r>
              <a:rPr lang="en" sz="2000"/>
              <a:t>These simulations are critical to our development as leaders amid a crisis such as the pandemic we are facing</a:t>
            </a:r>
            <a:endParaRPr sz="2000"/>
          </a:p>
          <a:p>
            <a:pPr marL="457200" lvl="0" indent="-355600" algn="l" rtl="0">
              <a:spcBef>
                <a:spcPts val="0"/>
              </a:spcBef>
              <a:spcAft>
                <a:spcPts val="0"/>
              </a:spcAft>
              <a:buSzPts val="2000"/>
              <a:buChar char="-"/>
            </a:pPr>
            <a:r>
              <a:rPr lang="en" sz="2000"/>
              <a:t>We have to be able to adapt and train despite adverse circumstances</a:t>
            </a:r>
            <a:endParaRPr sz="2000"/>
          </a:p>
          <a:p>
            <a:pPr marL="0" lvl="0" indent="0" algn="l" rtl="0">
              <a:spcBef>
                <a:spcPts val="1600"/>
              </a:spcBef>
              <a:spcAft>
                <a:spcPts val="1600"/>
              </a:spcAft>
              <a:buNone/>
            </a:pPr>
            <a:endParaRPr sz="2000"/>
          </a:p>
        </p:txBody>
      </p:sp>
      <p:pic>
        <p:nvPicPr>
          <p:cNvPr id="219" name="Google Shape;219;p23"/>
          <p:cNvPicPr preferRelativeResize="0"/>
          <p:nvPr/>
        </p:nvPicPr>
        <p:blipFill>
          <a:blip r:embed="rId3">
            <a:alphaModFix/>
          </a:blip>
          <a:stretch>
            <a:fillRect/>
          </a:stretch>
        </p:blipFill>
        <p:spPr>
          <a:xfrm>
            <a:off x="4496075" y="393750"/>
            <a:ext cx="3924900" cy="2268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a:p>
            <a:pPr marL="0" lvl="0" indent="0" algn="l" rtl="0">
              <a:spcBef>
                <a:spcPts val="0"/>
              </a:spcBef>
              <a:spcAft>
                <a:spcPts val="0"/>
              </a:spcAft>
              <a:buNone/>
            </a:pPr>
            <a:endParaRPr/>
          </a:p>
          <a:p>
            <a:pPr marL="0" lvl="0" indent="0" algn="l" rtl="0">
              <a:spcBef>
                <a:spcPts val="0"/>
              </a:spcBef>
              <a:spcAft>
                <a:spcPts val="0"/>
              </a:spcAft>
              <a:buNone/>
            </a:pPr>
            <a:r>
              <a:rPr lang="en"/>
              <a:t>Example Questions/discussion?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1297500" y="393750"/>
            <a:ext cx="7038900" cy="9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Sources</a:t>
            </a:r>
            <a:endParaRPr/>
          </a:p>
        </p:txBody>
      </p:sp>
      <p:sp>
        <p:nvSpPr>
          <p:cNvPr id="230" name="Google Shape;230;p25"/>
          <p:cNvSpPr txBox="1">
            <a:spLocks noGrp="1"/>
          </p:cNvSpPr>
          <p:nvPr>
            <p:ph type="body" idx="1"/>
          </p:nvPr>
        </p:nvSpPr>
        <p:spPr>
          <a:xfrm>
            <a:off x="82775" y="1374525"/>
            <a:ext cx="8755500" cy="3102300"/>
          </a:xfrm>
          <a:prstGeom prst="rect">
            <a:avLst/>
          </a:prstGeom>
        </p:spPr>
        <p:txBody>
          <a:bodyPr spcFirstLastPara="1" wrap="square" lIns="91425" tIns="91425" rIns="91425" bIns="91425" anchor="t" anchorCtr="0">
            <a:noAutofit/>
          </a:bodyPr>
          <a:lstStyle/>
          <a:p>
            <a:pPr marL="457200" lvl="0" indent="-304800" algn="l" rtl="0">
              <a:spcBef>
                <a:spcPts val="1000"/>
              </a:spcBef>
              <a:spcAft>
                <a:spcPts val="0"/>
              </a:spcAft>
              <a:buClr>
                <a:srgbClr val="FFFFFF"/>
              </a:buClr>
              <a:buSzPts val="1200"/>
              <a:buFont typeface="Arial"/>
              <a:buAutoNum type="arabicPeriod"/>
            </a:pPr>
            <a:r>
              <a:rPr lang="en" sz="1200">
                <a:solidFill>
                  <a:srgbClr val="FFFFFF"/>
                </a:solidFill>
                <a:latin typeface="Arial"/>
                <a:ea typeface="Arial"/>
                <a:cs typeface="Arial"/>
                <a:sym typeface="Arial"/>
              </a:rPr>
              <a:t>Gratch, J., Hartholt, A., Dehghani, M., &amp; Marsella, S. (2013). Virtual Humans: A New Toolkit for Cognitive Science Research. Proceedings of the Annual Meeting of the Cognitive Science Society, 35. Retrieved from </a:t>
            </a:r>
            <a:r>
              <a:rPr lang="en" sz="12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https://escholarship.org/uc/item/9j9404c3</a:t>
            </a:r>
            <a:endParaRPr sz="1200">
              <a:latin typeface="Arial"/>
              <a:ea typeface="Arial"/>
              <a:cs typeface="Arial"/>
              <a:sym typeface="Arial"/>
            </a:endParaRPr>
          </a:p>
          <a:p>
            <a:pPr marL="457200" lvl="0" indent="-304800" algn="l" rtl="0">
              <a:spcBef>
                <a:spcPts val="1000"/>
              </a:spcBef>
              <a:spcAft>
                <a:spcPts val="0"/>
              </a:spcAft>
              <a:buClr>
                <a:srgbClr val="FFFFFF"/>
              </a:buClr>
              <a:buSzPts val="1200"/>
              <a:buFont typeface="Arial"/>
              <a:buAutoNum type="arabicPeriod"/>
            </a:pPr>
            <a:r>
              <a:rPr lang="en" sz="1200">
                <a:solidFill>
                  <a:srgbClr val="FFFFFF"/>
                </a:solidFill>
                <a:latin typeface="Arial"/>
                <a:ea typeface="Arial"/>
                <a:cs typeface="Arial"/>
                <a:sym typeface="Arial"/>
              </a:rPr>
              <a:t>Command, U. J. F. (2010). Commander’s handbook for strategic communication and communication strategy. </a:t>
            </a:r>
            <a:r>
              <a:rPr lang="en" sz="1200" i="1">
                <a:solidFill>
                  <a:srgbClr val="FFFFFF"/>
                </a:solidFill>
                <a:latin typeface="Arial"/>
                <a:ea typeface="Arial"/>
                <a:cs typeface="Arial"/>
                <a:sym typeface="Arial"/>
              </a:rPr>
              <a:t>Version</a:t>
            </a:r>
            <a:r>
              <a:rPr lang="en" sz="1200">
                <a:solidFill>
                  <a:srgbClr val="FFFFFF"/>
                </a:solidFill>
                <a:latin typeface="Arial"/>
                <a:ea typeface="Arial"/>
                <a:cs typeface="Arial"/>
                <a:sym typeface="Arial"/>
              </a:rPr>
              <a:t>, </a:t>
            </a:r>
            <a:r>
              <a:rPr lang="en" sz="1200" i="1">
                <a:solidFill>
                  <a:srgbClr val="FFFFFF"/>
                </a:solidFill>
                <a:latin typeface="Arial"/>
                <a:ea typeface="Arial"/>
                <a:cs typeface="Arial"/>
                <a:sym typeface="Arial"/>
              </a:rPr>
              <a:t>3</a:t>
            </a:r>
            <a:r>
              <a:rPr lang="en" sz="1200">
                <a:solidFill>
                  <a:srgbClr val="FFFFFF"/>
                </a:solidFill>
                <a:latin typeface="Arial"/>
                <a:ea typeface="Arial"/>
                <a:cs typeface="Arial"/>
                <a:sym typeface="Arial"/>
              </a:rPr>
              <a:t>, 24.</a:t>
            </a:r>
            <a:endParaRPr sz="1200">
              <a:solidFill>
                <a:srgbClr val="FFFFFF"/>
              </a:solidFill>
              <a:latin typeface="Arial"/>
              <a:ea typeface="Arial"/>
              <a:cs typeface="Arial"/>
              <a:sym typeface="Arial"/>
            </a:endParaRPr>
          </a:p>
          <a:p>
            <a:pPr marL="457200" lvl="0" indent="-304800" algn="l" rtl="0">
              <a:spcBef>
                <a:spcPts val="1600"/>
              </a:spcBef>
              <a:spcAft>
                <a:spcPts val="0"/>
              </a:spcAft>
              <a:buClr>
                <a:srgbClr val="FFFFFF"/>
              </a:buClr>
              <a:buSzPts val="1200"/>
              <a:buFont typeface="Arial"/>
              <a:buAutoNum type="arabicPeriod"/>
            </a:pPr>
            <a:r>
              <a:rPr lang="en" sz="1200">
                <a:solidFill>
                  <a:srgbClr val="FFFFFF"/>
                </a:solidFill>
                <a:latin typeface="Arial"/>
                <a:ea typeface="Arial"/>
                <a:cs typeface="Arial"/>
                <a:sym typeface="Arial"/>
              </a:rPr>
              <a:t>Tolman, E. (1948) Cognitive maps in rats and men, The Psychological Review, 55(4), 189-208.</a:t>
            </a:r>
            <a:endParaRPr sz="1200">
              <a:solidFill>
                <a:srgbClr val="FFFFFF"/>
              </a:solidFill>
              <a:latin typeface="Arial"/>
              <a:ea typeface="Arial"/>
              <a:cs typeface="Arial"/>
              <a:sym typeface="Arial"/>
            </a:endParaRPr>
          </a:p>
          <a:p>
            <a:pPr marL="457200" lvl="0" indent="-304800" algn="l" rtl="0">
              <a:spcBef>
                <a:spcPts val="1000"/>
              </a:spcBef>
              <a:spcAft>
                <a:spcPts val="0"/>
              </a:spcAft>
              <a:buClr>
                <a:srgbClr val="FFFFFF"/>
              </a:buClr>
              <a:buSzPts val="1200"/>
              <a:buFont typeface="Arial"/>
              <a:buAutoNum type="arabicPeriod"/>
            </a:pPr>
            <a:r>
              <a:rPr lang="en" sz="1200">
                <a:solidFill>
                  <a:srgbClr val="FFFFFF"/>
                </a:solidFill>
                <a:latin typeface="Arial"/>
                <a:ea typeface="Arial"/>
                <a:cs typeface="Arial"/>
                <a:sym typeface="Arial"/>
              </a:rPr>
              <a:t>The data analysis for this paper was generated using Qualtrics software, Version XM of Qualtrics. Copyright © 2018 Qualtrics. Qualtrics and all other Qualtrics product or service names are registered trademarks or trademarks of Qualtrics, Provo, UT, USA. https://www.qualtrics.com</a:t>
            </a:r>
            <a:endParaRPr sz="1200">
              <a:solidFill>
                <a:srgbClr val="FFFFFF"/>
              </a:solidFill>
              <a:latin typeface="Arial"/>
              <a:ea typeface="Arial"/>
              <a:cs typeface="Arial"/>
              <a:sym typeface="Arial"/>
            </a:endParaRPr>
          </a:p>
          <a:p>
            <a:pPr marL="457200" lvl="0" indent="-304800" algn="l" rtl="0">
              <a:spcBef>
                <a:spcPts val="1000"/>
              </a:spcBef>
              <a:spcAft>
                <a:spcPts val="0"/>
              </a:spcAft>
              <a:buSzPts val="1200"/>
              <a:buFont typeface="Arial"/>
              <a:buAutoNum type="arabicPeriod"/>
            </a:pPr>
            <a:r>
              <a:rPr lang="en" sz="1200">
                <a:latin typeface="Arial"/>
                <a:ea typeface="Arial"/>
                <a:cs typeface="Arial"/>
                <a:sym typeface="Arial"/>
              </a:rPr>
              <a:t>Ness, J., DiNinni, R., Kim, J., Campbell, J., Castenada, R., Vigil, J., &amp; Bennett, A. (2015).  Cognitive Cartography: The Advisor Self-directed Immersive Readiness Tool. </a:t>
            </a:r>
            <a:r>
              <a:rPr lang="en" sz="1200">
                <a:uFill>
                  <a:noFill/>
                </a:uFill>
                <a:latin typeface="Arial"/>
                <a:ea typeface="Arial"/>
                <a:cs typeface="Arial"/>
                <a:sym typeface="Arial"/>
                <a:hlinkClick r:id="rId4"/>
              </a:rPr>
              <a:t> </a:t>
            </a:r>
            <a:r>
              <a:rPr lang="en" sz="1200" u="sng">
                <a:latin typeface="Arial"/>
                <a:ea typeface="Arial"/>
                <a:cs typeface="Arial"/>
                <a:sym typeface="Arial"/>
                <a:hlinkClick r:id="rId4"/>
              </a:rPr>
              <a:t>https://asirt.ict.usc.edu/</a:t>
            </a:r>
            <a:endParaRPr sz="1200" u="sng">
              <a:latin typeface="Arial"/>
              <a:ea typeface="Arial"/>
              <a:cs typeface="Arial"/>
              <a:sym typeface="Arial"/>
            </a:endParaRPr>
          </a:p>
          <a:p>
            <a:pPr marL="457200" lvl="0" indent="-304800" algn="l" rtl="0">
              <a:spcBef>
                <a:spcPts val="1000"/>
              </a:spcBef>
              <a:spcAft>
                <a:spcPts val="0"/>
              </a:spcAft>
              <a:buSzPts val="1200"/>
              <a:buFont typeface="Arial"/>
              <a:buAutoNum type="arabicPeriod"/>
            </a:pPr>
            <a:r>
              <a:rPr lang="en" sz="1200">
                <a:latin typeface="Arial"/>
                <a:ea typeface="Arial"/>
                <a:cs typeface="Arial"/>
                <a:sym typeface="Arial"/>
              </a:rPr>
              <a:t>(2019). </a:t>
            </a:r>
            <a:r>
              <a:rPr lang="en" sz="1200" i="1">
                <a:latin typeface="Arial"/>
                <a:ea typeface="Arial"/>
                <a:cs typeface="Arial"/>
                <a:sym typeface="Arial"/>
              </a:rPr>
              <a:t>How to draw A-grade storyboards (even if you can’t draw!) | Media studies tutorial.</a:t>
            </a:r>
            <a:r>
              <a:rPr lang="en" sz="1200">
                <a:latin typeface="Arial"/>
                <a:ea typeface="Arial"/>
                <a:cs typeface="Arial"/>
                <a:sym typeface="Arial"/>
              </a:rPr>
              <a:t> [Film]. The Media Insider.</a:t>
            </a:r>
            <a:endParaRPr sz="1200">
              <a:latin typeface="Arial"/>
              <a:ea typeface="Arial"/>
              <a:cs typeface="Arial"/>
              <a:sym typeface="Arial"/>
            </a:endParaRPr>
          </a:p>
          <a:p>
            <a:pPr marL="0" lvl="0" indent="0" algn="l" rtl="0">
              <a:spcBef>
                <a:spcPts val="1600"/>
              </a:spcBef>
              <a:spcAft>
                <a:spcPts val="1600"/>
              </a:spcAft>
              <a:buNone/>
            </a:pPr>
            <a:endParaRPr sz="14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Agenda</a:t>
            </a:r>
            <a:endParaRPr sz="2500" b="1"/>
          </a:p>
          <a:p>
            <a:pPr marL="0" lvl="0" indent="0" algn="l" rtl="0">
              <a:spcBef>
                <a:spcPts val="0"/>
              </a:spcBef>
              <a:spcAft>
                <a:spcPts val="0"/>
              </a:spcAft>
              <a:buNone/>
            </a:pPr>
            <a:endParaRPr/>
          </a:p>
        </p:txBody>
      </p:sp>
      <p:sp>
        <p:nvSpPr>
          <p:cNvPr id="141" name="Google Shape;141;p14"/>
          <p:cNvSpPr txBox="1">
            <a:spLocks noGrp="1"/>
          </p:cNvSpPr>
          <p:nvPr>
            <p:ph type="body" idx="1"/>
          </p:nvPr>
        </p:nvSpPr>
        <p:spPr>
          <a:xfrm>
            <a:off x="1297500" y="1084675"/>
            <a:ext cx="3798900" cy="24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Intro</a:t>
            </a:r>
            <a:endParaRPr sz="2000"/>
          </a:p>
          <a:p>
            <a:pPr marL="0" lvl="0" indent="0" algn="l" rtl="0">
              <a:spcBef>
                <a:spcPts val="1600"/>
              </a:spcBef>
              <a:spcAft>
                <a:spcPts val="0"/>
              </a:spcAft>
              <a:buNone/>
            </a:pPr>
            <a:r>
              <a:rPr lang="en" sz="2000"/>
              <a:t>Front End Analysis</a:t>
            </a:r>
            <a:endParaRPr sz="2000"/>
          </a:p>
          <a:p>
            <a:pPr marL="0" lvl="0" indent="0" algn="l" rtl="0">
              <a:spcBef>
                <a:spcPts val="1600"/>
              </a:spcBef>
              <a:spcAft>
                <a:spcPts val="0"/>
              </a:spcAft>
              <a:buNone/>
            </a:pPr>
            <a:r>
              <a:rPr lang="en" sz="2000"/>
              <a:t>Thurstone Scaling</a:t>
            </a:r>
            <a:endParaRPr sz="2000"/>
          </a:p>
          <a:p>
            <a:pPr marL="0" lvl="0" indent="0" algn="l" rtl="0">
              <a:spcBef>
                <a:spcPts val="1600"/>
              </a:spcBef>
              <a:spcAft>
                <a:spcPts val="0"/>
              </a:spcAft>
              <a:buNone/>
            </a:pPr>
            <a:r>
              <a:rPr lang="en" sz="2000"/>
              <a:t>Storyboard</a:t>
            </a:r>
            <a:endParaRPr sz="2000"/>
          </a:p>
          <a:p>
            <a:pPr marL="0" lvl="0" indent="0" algn="l" rtl="0">
              <a:spcBef>
                <a:spcPts val="1600"/>
              </a:spcBef>
              <a:spcAft>
                <a:spcPts val="0"/>
              </a:spcAft>
              <a:buNone/>
            </a:pPr>
            <a:r>
              <a:rPr lang="en" sz="2000"/>
              <a:t>Toolkit Demo</a:t>
            </a:r>
            <a:endParaRPr sz="2000"/>
          </a:p>
          <a:p>
            <a:pPr marL="0" lvl="0" indent="0" algn="l" rtl="0">
              <a:spcBef>
                <a:spcPts val="1600"/>
              </a:spcBef>
              <a:spcAft>
                <a:spcPts val="1600"/>
              </a:spcAft>
              <a:buNone/>
            </a:pPr>
            <a:r>
              <a:rPr lang="en" sz="2000"/>
              <a:t>Conclusion/Questions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a:t>
            </a:r>
            <a:endParaRPr/>
          </a:p>
        </p:txBody>
      </p:sp>
      <p:sp>
        <p:nvSpPr>
          <p:cNvPr id="147" name="Google Shape;147;p15"/>
          <p:cNvSpPr txBox="1">
            <a:spLocks noGrp="1"/>
          </p:cNvSpPr>
          <p:nvPr>
            <p:ph type="body" idx="1"/>
          </p:nvPr>
        </p:nvSpPr>
        <p:spPr>
          <a:xfrm>
            <a:off x="945900" y="920975"/>
            <a:ext cx="7390500" cy="3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Key Leader Engagement: </a:t>
            </a:r>
            <a:r>
              <a:rPr lang="en" sz="1600"/>
              <a:t>working to build relationships with higher officials</a:t>
            </a:r>
            <a:endParaRPr sz="1600"/>
          </a:p>
          <a:p>
            <a:pPr marL="0" lvl="0" indent="0" algn="l" rtl="0">
              <a:spcBef>
                <a:spcPts val="1600"/>
              </a:spcBef>
              <a:spcAft>
                <a:spcPts val="0"/>
              </a:spcAft>
              <a:buNone/>
            </a:pPr>
            <a:r>
              <a:rPr lang="en" sz="1900"/>
              <a:t>Why Virtual Human Toolkit?</a:t>
            </a:r>
            <a:endParaRPr sz="1900"/>
          </a:p>
          <a:p>
            <a:pPr marL="457200" lvl="0" indent="-336550" algn="l" rtl="0">
              <a:spcBef>
                <a:spcPts val="1600"/>
              </a:spcBef>
              <a:spcAft>
                <a:spcPts val="0"/>
              </a:spcAft>
              <a:buSzPts val="1700"/>
              <a:buChar char="❏"/>
            </a:pPr>
            <a:r>
              <a:rPr lang="en" sz="1700"/>
              <a:t>Storytelling:  oldest style of teaching lessons </a:t>
            </a:r>
            <a:r>
              <a:rPr lang="en" sz="1700" baseline="30000"/>
              <a:t>5 </a:t>
            </a:r>
            <a:endParaRPr sz="1700" baseline="30000"/>
          </a:p>
          <a:p>
            <a:pPr marL="914400" lvl="1" indent="-336550" algn="l" rtl="0">
              <a:spcBef>
                <a:spcPts val="0"/>
              </a:spcBef>
              <a:spcAft>
                <a:spcPts val="0"/>
              </a:spcAft>
              <a:buSzPts val="1700"/>
              <a:buChar char="❏"/>
            </a:pPr>
            <a:r>
              <a:rPr lang="en" sz="1700"/>
              <a:t> Technology helps</a:t>
            </a:r>
            <a:endParaRPr sz="1700"/>
          </a:p>
          <a:p>
            <a:pPr marL="457200" lvl="0" indent="-336550" algn="l" rtl="0">
              <a:spcBef>
                <a:spcPts val="0"/>
              </a:spcBef>
              <a:spcAft>
                <a:spcPts val="0"/>
              </a:spcAft>
              <a:buSzPts val="1700"/>
              <a:buChar char="❏"/>
            </a:pPr>
            <a:r>
              <a:rPr lang="en" sz="1700"/>
              <a:t>Train as you fight → soldiers need to be tactically proficient</a:t>
            </a:r>
            <a:endParaRPr sz="1700"/>
          </a:p>
          <a:p>
            <a:pPr marL="457200" lvl="0" indent="-336550" algn="l" rtl="0">
              <a:spcBef>
                <a:spcPts val="0"/>
              </a:spcBef>
              <a:spcAft>
                <a:spcPts val="0"/>
              </a:spcAft>
              <a:buSzPts val="1700"/>
              <a:buChar char="❏"/>
            </a:pPr>
            <a:r>
              <a:rPr lang="en" sz="1700"/>
              <a:t>Ability to train 24/7 in any scenario</a:t>
            </a:r>
            <a:endParaRPr sz="17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48" name="Google Shape;148;p15"/>
          <p:cNvPicPr preferRelativeResize="0"/>
          <p:nvPr/>
        </p:nvPicPr>
        <p:blipFill>
          <a:blip r:embed="rId3">
            <a:alphaModFix/>
          </a:blip>
          <a:stretch>
            <a:fillRect/>
          </a:stretch>
        </p:blipFill>
        <p:spPr>
          <a:xfrm>
            <a:off x="5998700" y="2954400"/>
            <a:ext cx="3145300" cy="218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Front End Analysis</a:t>
            </a:r>
            <a:endParaRPr/>
          </a:p>
        </p:txBody>
      </p:sp>
      <p:sp>
        <p:nvSpPr>
          <p:cNvPr id="154" name="Google Shape;154;p16"/>
          <p:cNvSpPr txBox="1">
            <a:spLocks noGrp="1"/>
          </p:cNvSpPr>
          <p:nvPr>
            <p:ph type="body" idx="1"/>
          </p:nvPr>
        </p:nvSpPr>
        <p:spPr>
          <a:xfrm>
            <a:off x="178250" y="1452349"/>
            <a:ext cx="4998325" cy="34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Used mainly to provide a comprehensive view of the personas used within Key Leader Engagements</a:t>
            </a:r>
            <a:r>
              <a:rPr lang="en" sz="1600" baseline="30000" dirty="0"/>
              <a:t>2</a:t>
            </a:r>
            <a:r>
              <a:rPr lang="en" sz="1600" dirty="0"/>
              <a:t> (KLEs) </a:t>
            </a:r>
            <a:endParaRPr sz="1600" dirty="0"/>
          </a:p>
          <a:p>
            <a:pPr marL="0" lvl="0" indent="0" algn="l" rtl="0">
              <a:spcBef>
                <a:spcPts val="1600"/>
              </a:spcBef>
              <a:spcAft>
                <a:spcPts val="0"/>
              </a:spcAft>
              <a:buNone/>
            </a:pPr>
            <a:r>
              <a:rPr lang="en" sz="1600" dirty="0"/>
              <a:t>Comprehensive map</a:t>
            </a:r>
            <a:r>
              <a:rPr lang="en" sz="1600" baseline="30000" dirty="0"/>
              <a:t>3</a:t>
            </a:r>
            <a:r>
              <a:rPr lang="en" sz="1600" dirty="0"/>
              <a:t> composed of:</a:t>
            </a:r>
            <a:endParaRPr sz="1600" dirty="0"/>
          </a:p>
          <a:p>
            <a:pPr marL="457200" lvl="0" indent="-330200" algn="l" rtl="0">
              <a:spcBef>
                <a:spcPts val="1600"/>
              </a:spcBef>
              <a:spcAft>
                <a:spcPts val="0"/>
              </a:spcAft>
              <a:buSzPts val="1600"/>
              <a:buChar char="●"/>
            </a:pPr>
            <a:r>
              <a:rPr lang="en" sz="1600" dirty="0"/>
              <a:t>Problem Analysis</a:t>
            </a:r>
            <a:endParaRPr sz="1600" dirty="0"/>
          </a:p>
          <a:p>
            <a:pPr marL="457200" lvl="0" indent="-330200" algn="l" rtl="0">
              <a:spcBef>
                <a:spcPts val="0"/>
              </a:spcBef>
              <a:spcAft>
                <a:spcPts val="0"/>
              </a:spcAft>
              <a:buSzPts val="1600"/>
              <a:buChar char="●"/>
            </a:pPr>
            <a:r>
              <a:rPr lang="en" sz="1600" dirty="0"/>
              <a:t>Environmental Analysis </a:t>
            </a:r>
            <a:endParaRPr sz="1600" dirty="0"/>
          </a:p>
          <a:p>
            <a:pPr marL="457200" lvl="0" indent="-330200" algn="l" rtl="0">
              <a:spcBef>
                <a:spcPts val="0"/>
              </a:spcBef>
              <a:spcAft>
                <a:spcPts val="0"/>
              </a:spcAft>
              <a:buSzPts val="1600"/>
              <a:buChar char="●"/>
            </a:pPr>
            <a:r>
              <a:rPr lang="en" sz="1600" dirty="0"/>
              <a:t>Functional and Task Analysis </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None/>
            </a:pPr>
            <a:r>
              <a:rPr lang="en" sz="1600" dirty="0"/>
              <a:t>ie. Cadets’ engagements with the USMA Arms Room </a:t>
            </a:r>
            <a:endParaRPr sz="1600" dirty="0"/>
          </a:p>
        </p:txBody>
      </p:sp>
      <p:pic>
        <p:nvPicPr>
          <p:cNvPr id="155" name="Google Shape;155;p16"/>
          <p:cNvPicPr preferRelativeResize="0"/>
          <p:nvPr/>
        </p:nvPicPr>
        <p:blipFill>
          <a:blip r:embed="rId3">
            <a:alphaModFix/>
          </a:blip>
          <a:stretch>
            <a:fillRect/>
          </a:stretch>
        </p:blipFill>
        <p:spPr>
          <a:xfrm>
            <a:off x="5176575" y="677250"/>
            <a:ext cx="3662825" cy="1580200"/>
          </a:xfrm>
          <a:prstGeom prst="rect">
            <a:avLst/>
          </a:prstGeom>
          <a:noFill/>
          <a:ln>
            <a:noFill/>
          </a:ln>
        </p:spPr>
      </p:pic>
      <p:pic>
        <p:nvPicPr>
          <p:cNvPr id="156" name="Google Shape;156;p16"/>
          <p:cNvPicPr preferRelativeResize="0"/>
          <p:nvPr/>
        </p:nvPicPr>
        <p:blipFill>
          <a:blip r:embed="rId4">
            <a:alphaModFix/>
          </a:blip>
          <a:stretch>
            <a:fillRect/>
          </a:stretch>
        </p:blipFill>
        <p:spPr>
          <a:xfrm>
            <a:off x="5609951" y="2601650"/>
            <a:ext cx="2796075" cy="2147450"/>
          </a:xfrm>
          <a:prstGeom prst="rect">
            <a:avLst/>
          </a:prstGeom>
          <a:noFill/>
          <a:ln>
            <a:noFill/>
          </a:ln>
        </p:spPr>
      </p:pic>
      <p:sp>
        <p:nvSpPr>
          <p:cNvPr id="157" name="Google Shape;157;p16"/>
          <p:cNvSpPr/>
          <p:nvPr/>
        </p:nvSpPr>
        <p:spPr>
          <a:xfrm>
            <a:off x="6576250" y="3404025"/>
            <a:ext cx="537000" cy="542700"/>
          </a:xfrm>
          <a:prstGeom prst="star5">
            <a:avLst>
              <a:gd name="adj" fmla="val 19098"/>
              <a:gd name="hf" fmla="val 105146"/>
              <a:gd name="vf" fmla="val 110557"/>
            </a:avLst>
          </a:prstGeom>
          <a:noFill/>
          <a:ln w="9525" cap="flat" cmpd="sng">
            <a:solidFill>
              <a:srgbClr val="FFFF00"/>
            </a:solidFill>
            <a:prstDash val="solid"/>
            <a:round/>
            <a:headEnd type="none" w="sm" len="sm"/>
            <a:tailEnd type="none" w="sm" len="sm"/>
          </a:ln>
          <a:effectLst>
            <a:outerShdw blurRad="57150" dist="19050" dir="5400000" algn="bl" rotWithShape="0">
              <a:srgbClr val="000000">
                <a:alpha val="0"/>
              </a:srgbClr>
            </a:outerShdw>
            <a:reflection stA="0"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393750"/>
            <a:ext cx="31752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Thurstone Scaling</a:t>
            </a:r>
            <a:endParaRPr/>
          </a:p>
        </p:txBody>
      </p:sp>
      <p:sp>
        <p:nvSpPr>
          <p:cNvPr id="163" name="Google Shape;163;p17"/>
          <p:cNvSpPr txBox="1">
            <a:spLocks noGrp="1"/>
          </p:cNvSpPr>
          <p:nvPr>
            <p:ph type="body" idx="1"/>
          </p:nvPr>
        </p:nvSpPr>
        <p:spPr>
          <a:xfrm>
            <a:off x="279550" y="1495525"/>
            <a:ext cx="3410400" cy="3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Used to identify important traits and mannerisms for the virtual human.</a:t>
            </a:r>
            <a:endParaRPr dirty="0"/>
          </a:p>
          <a:p>
            <a:pPr marL="0" lvl="0" indent="0" algn="l" rtl="0">
              <a:spcBef>
                <a:spcPts val="1600"/>
              </a:spcBef>
              <a:spcAft>
                <a:spcPts val="0"/>
              </a:spcAft>
              <a:buNone/>
            </a:pPr>
            <a:r>
              <a:rPr lang="en" dirty="0"/>
              <a:t>Gathered perceptions of training population on KLE subject. (32 respondents)</a:t>
            </a:r>
            <a:endParaRPr dirty="0"/>
          </a:p>
          <a:p>
            <a:pPr marL="0" lvl="0" indent="0" algn="l" rtl="0">
              <a:spcBef>
                <a:spcPts val="1600"/>
              </a:spcBef>
              <a:spcAft>
                <a:spcPts val="0"/>
              </a:spcAft>
              <a:buNone/>
            </a:pPr>
            <a:r>
              <a:rPr lang="en" dirty="0"/>
              <a:t>Cross validated responses with 7-point Likert scale from test population. (54 respondents)</a:t>
            </a:r>
            <a:endParaRPr dirty="0"/>
          </a:p>
          <a:p>
            <a:pPr marL="0" lvl="0" indent="0" algn="l" rtl="0">
              <a:spcBef>
                <a:spcPts val="1600"/>
              </a:spcBef>
              <a:spcAft>
                <a:spcPts val="0"/>
              </a:spcAft>
              <a:buNone/>
            </a:pPr>
            <a:r>
              <a:rPr lang="en" dirty="0"/>
              <a:t>Identified points of unity for creation of virtual human and potential training points</a:t>
            </a:r>
            <a:endParaRPr dirty="0"/>
          </a:p>
          <a:p>
            <a:pPr marL="0" lvl="0" indent="0" algn="l" rtl="0">
              <a:spcBef>
                <a:spcPts val="1600"/>
              </a:spcBef>
              <a:spcAft>
                <a:spcPts val="1600"/>
              </a:spcAft>
              <a:buNone/>
            </a:pPr>
            <a:endParaRPr dirty="0"/>
          </a:p>
        </p:txBody>
      </p:sp>
      <p:pic>
        <p:nvPicPr>
          <p:cNvPr id="164" name="Google Shape;164;p17"/>
          <p:cNvPicPr preferRelativeResize="0"/>
          <p:nvPr/>
        </p:nvPicPr>
        <p:blipFill>
          <a:blip r:embed="rId3">
            <a:alphaModFix/>
          </a:blip>
          <a:stretch>
            <a:fillRect/>
          </a:stretch>
        </p:blipFill>
        <p:spPr>
          <a:xfrm>
            <a:off x="3899550" y="1014325"/>
            <a:ext cx="5131924" cy="1869200"/>
          </a:xfrm>
          <a:prstGeom prst="rect">
            <a:avLst/>
          </a:prstGeom>
          <a:noFill/>
          <a:ln>
            <a:noFill/>
          </a:ln>
        </p:spPr>
      </p:pic>
      <p:sp>
        <p:nvSpPr>
          <p:cNvPr id="165" name="Google Shape;165;p17"/>
          <p:cNvSpPr txBox="1"/>
          <p:nvPr/>
        </p:nvSpPr>
        <p:spPr>
          <a:xfrm>
            <a:off x="3899550" y="2963100"/>
            <a:ext cx="4930100" cy="20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Lato"/>
                <a:ea typeface="Lato"/>
                <a:cs typeface="Lato"/>
                <a:sym typeface="Lato"/>
              </a:rPr>
              <a:t>Question:				   Q-Score</a:t>
            </a:r>
            <a:endParaRPr dirty="0">
              <a:solidFill>
                <a:srgbClr val="FFFFFF"/>
              </a:solidFill>
              <a:latin typeface="Lato"/>
              <a:ea typeface="Lato"/>
              <a:cs typeface="Lato"/>
              <a:sym typeface="Lato"/>
            </a:endParaRPr>
          </a:p>
          <a:p>
            <a:pPr marL="0" lvl="0" indent="0" algn="l" rtl="0">
              <a:spcBef>
                <a:spcPts val="0"/>
              </a:spcBef>
              <a:spcAft>
                <a:spcPts val="0"/>
              </a:spcAft>
              <a:buNone/>
            </a:pPr>
            <a:r>
              <a:rPr lang="en" dirty="0">
                <a:solidFill>
                  <a:srgbClr val="FFFFFF"/>
                </a:solidFill>
                <a:latin typeface="Lato"/>
                <a:ea typeface="Lato"/>
                <a:cs typeface="Lato"/>
                <a:sym typeface="Lato"/>
              </a:rPr>
              <a:t>					</a:t>
            </a:r>
            <a:endParaRPr dirty="0">
              <a:solidFill>
                <a:srgbClr val="FFFFFF"/>
              </a:solidFill>
              <a:latin typeface="Lato"/>
              <a:ea typeface="Lato"/>
              <a:cs typeface="Lato"/>
              <a:sym typeface="Lato"/>
            </a:endParaRPr>
          </a:p>
          <a:p>
            <a:pPr marL="0" lvl="0" indent="0" algn="l" rtl="0">
              <a:lnSpc>
                <a:spcPct val="150000"/>
              </a:lnSpc>
              <a:spcBef>
                <a:spcPts val="0"/>
              </a:spcBef>
              <a:spcAft>
                <a:spcPts val="0"/>
              </a:spcAft>
              <a:buNone/>
            </a:pPr>
            <a:r>
              <a:rPr lang="en" dirty="0">
                <a:solidFill>
                  <a:srgbClr val="FFFFFF"/>
                </a:solidFill>
                <a:latin typeface="Lato"/>
                <a:ea typeface="Lato"/>
                <a:cs typeface="Lato"/>
                <a:sym typeface="Lato"/>
              </a:rPr>
              <a:t>Q2-5 “Disrespectful			1.85</a:t>
            </a:r>
            <a:endParaRPr dirty="0">
              <a:solidFill>
                <a:srgbClr val="FFFFFF"/>
              </a:solidFill>
              <a:latin typeface="Lato"/>
              <a:ea typeface="Lato"/>
              <a:cs typeface="Lato"/>
              <a:sym typeface="Lato"/>
            </a:endParaRPr>
          </a:p>
          <a:p>
            <a:pPr marL="0" lvl="0" indent="0" algn="l" rtl="0">
              <a:lnSpc>
                <a:spcPct val="150000"/>
              </a:lnSpc>
              <a:spcBef>
                <a:spcPts val="0"/>
              </a:spcBef>
              <a:spcAft>
                <a:spcPts val="0"/>
              </a:spcAft>
              <a:buNone/>
            </a:pPr>
            <a:r>
              <a:rPr lang="en" dirty="0">
                <a:solidFill>
                  <a:srgbClr val="FFFFFF"/>
                </a:solidFill>
                <a:latin typeface="Lato"/>
                <a:ea typeface="Lato"/>
                <a:cs typeface="Lato"/>
                <a:sym typeface="Lato"/>
              </a:rPr>
              <a:t>Q2-6 “Generally friendly”		1.58</a:t>
            </a:r>
            <a:endParaRPr dirty="0">
              <a:solidFill>
                <a:srgbClr val="FFFFFF"/>
              </a:solidFill>
              <a:latin typeface="Lato"/>
              <a:ea typeface="Lato"/>
              <a:cs typeface="Lato"/>
              <a:sym typeface="Lato"/>
            </a:endParaRPr>
          </a:p>
          <a:p>
            <a:pPr marL="0" lvl="0" indent="0" algn="l" rtl="0">
              <a:lnSpc>
                <a:spcPct val="150000"/>
              </a:lnSpc>
              <a:spcBef>
                <a:spcPts val="0"/>
              </a:spcBef>
              <a:spcAft>
                <a:spcPts val="0"/>
              </a:spcAft>
              <a:buNone/>
            </a:pPr>
            <a:r>
              <a:rPr lang="en" dirty="0">
                <a:solidFill>
                  <a:srgbClr val="FFFFFF"/>
                </a:solidFill>
                <a:latin typeface="Lato"/>
                <a:ea typeface="Lato"/>
                <a:cs typeface="Lato"/>
                <a:sym typeface="Lato"/>
              </a:rPr>
              <a:t>Q2-7 “Look like a bro-vet”		1.61</a:t>
            </a:r>
            <a:endParaRPr dirty="0">
              <a:solidFill>
                <a:srgbClr val="FFFFFF"/>
              </a:solidFill>
              <a:latin typeface="Lato"/>
              <a:ea typeface="Lato"/>
              <a:cs typeface="Lato"/>
              <a:sym typeface="Lato"/>
            </a:endParaRPr>
          </a:p>
          <a:p>
            <a:pPr marL="0" lvl="0" indent="0" algn="l" rtl="0">
              <a:lnSpc>
                <a:spcPct val="150000"/>
              </a:lnSpc>
              <a:spcBef>
                <a:spcPts val="0"/>
              </a:spcBef>
              <a:spcAft>
                <a:spcPts val="0"/>
              </a:spcAft>
              <a:buNone/>
            </a:pPr>
            <a:r>
              <a:rPr lang="en" dirty="0">
                <a:solidFill>
                  <a:srgbClr val="FFFFFF"/>
                </a:solidFill>
                <a:latin typeface="Lato"/>
                <a:ea typeface="Lato"/>
                <a:cs typeface="Lato"/>
                <a:sym typeface="Lato"/>
              </a:rPr>
              <a:t>Q2-8 “Friendlier if you show interest”	1.46</a:t>
            </a:r>
            <a:endParaRPr dirty="0">
              <a:solidFill>
                <a:srgbClr val="FFFFFF"/>
              </a:solidFill>
              <a:latin typeface="Lato"/>
              <a:ea typeface="Lato"/>
              <a:cs typeface="Lato"/>
              <a:sym typeface="Lato"/>
            </a:endParaRPr>
          </a:p>
        </p:txBody>
      </p:sp>
      <p:sp>
        <p:nvSpPr>
          <p:cNvPr id="166" name="Google Shape;166;p17"/>
          <p:cNvSpPr txBox="1"/>
          <p:nvPr/>
        </p:nvSpPr>
        <p:spPr>
          <a:xfrm>
            <a:off x="4836875" y="626050"/>
            <a:ext cx="34104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Characteristic Validation</a:t>
            </a:r>
            <a:endParaRPr>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18"/>
          <p:cNvPicPr preferRelativeResize="0"/>
          <p:nvPr/>
        </p:nvPicPr>
        <p:blipFill rotWithShape="1">
          <a:blip r:embed="rId3">
            <a:alphaModFix/>
          </a:blip>
          <a:srcRect l="616"/>
          <a:stretch/>
        </p:blipFill>
        <p:spPr>
          <a:xfrm>
            <a:off x="384600" y="661450"/>
            <a:ext cx="8731247" cy="4099101"/>
          </a:xfrm>
          <a:prstGeom prst="rect">
            <a:avLst/>
          </a:prstGeom>
          <a:noFill/>
          <a:ln>
            <a:noFill/>
          </a:ln>
        </p:spPr>
      </p:pic>
      <p:sp>
        <p:nvSpPr>
          <p:cNvPr id="173" name="Google Shape;173;p18"/>
          <p:cNvSpPr txBox="1"/>
          <p:nvPr/>
        </p:nvSpPr>
        <p:spPr>
          <a:xfrm>
            <a:off x="880550" y="0"/>
            <a:ext cx="7673400" cy="4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latin typeface="Lato"/>
                <a:ea typeface="Lato"/>
                <a:cs typeface="Lato"/>
                <a:sym typeface="Lato"/>
              </a:rPr>
              <a:t>Comparison of Question Responses by Class vs Aggregate</a:t>
            </a:r>
            <a:endParaRPr sz="2200">
              <a:solidFill>
                <a:srgbClr val="FFFFFF"/>
              </a:solidFill>
              <a:latin typeface="Lato"/>
              <a:ea typeface="Lato"/>
              <a:cs typeface="Lato"/>
              <a:sym typeface="Lato"/>
            </a:endParaRPr>
          </a:p>
        </p:txBody>
      </p:sp>
      <p:sp>
        <p:nvSpPr>
          <p:cNvPr id="174" name="Google Shape;174;p18"/>
          <p:cNvSpPr txBox="1"/>
          <p:nvPr/>
        </p:nvSpPr>
        <p:spPr>
          <a:xfrm>
            <a:off x="141500" y="4803900"/>
            <a:ext cx="389100" cy="1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Lato"/>
                <a:ea typeface="Lato"/>
                <a:cs typeface="Lato"/>
                <a:sym typeface="Lato"/>
              </a:rPr>
              <a:t>4.</a:t>
            </a:r>
            <a:endParaRPr sz="1000">
              <a:solidFill>
                <a:srgbClr val="FFFFFF"/>
              </a:solidFill>
              <a:latin typeface="Lato"/>
              <a:ea typeface="Lato"/>
              <a:cs typeface="Lato"/>
              <a:sym typeface="Lato"/>
            </a:endParaRPr>
          </a:p>
        </p:txBody>
      </p:sp>
      <p:sp>
        <p:nvSpPr>
          <p:cNvPr id="175" name="Google Shape;175;p18"/>
          <p:cNvSpPr txBox="1"/>
          <p:nvPr/>
        </p:nvSpPr>
        <p:spPr>
          <a:xfrm rot="-5400000">
            <a:off x="-543900" y="3936750"/>
            <a:ext cx="14511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Lato"/>
                <a:ea typeface="Lato"/>
                <a:cs typeface="Lato"/>
                <a:sym typeface="Lato"/>
              </a:rPr>
              <a:t>Most Agreeable</a:t>
            </a:r>
            <a:endParaRPr sz="1200">
              <a:solidFill>
                <a:srgbClr val="FFFFFF"/>
              </a:solidFill>
              <a:latin typeface="Lato"/>
              <a:ea typeface="Lato"/>
              <a:cs typeface="Lato"/>
              <a:sym typeface="Lato"/>
            </a:endParaRPr>
          </a:p>
        </p:txBody>
      </p:sp>
      <p:sp>
        <p:nvSpPr>
          <p:cNvPr id="176" name="Google Shape;176;p18"/>
          <p:cNvSpPr txBox="1"/>
          <p:nvPr/>
        </p:nvSpPr>
        <p:spPr>
          <a:xfrm rot="-5400000">
            <a:off x="-588750" y="875175"/>
            <a:ext cx="1663500" cy="4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Lato"/>
                <a:ea typeface="Lato"/>
                <a:cs typeface="Lato"/>
                <a:sym typeface="Lato"/>
              </a:rPr>
              <a:t>Least Agreeable</a:t>
            </a:r>
            <a:endParaRPr sz="1200">
              <a:solidFill>
                <a:srgbClr val="FFFFFF"/>
              </a:solidFill>
              <a:latin typeface="Lato"/>
              <a:ea typeface="Lato"/>
              <a:cs typeface="Lato"/>
              <a:sym typeface="Lato"/>
            </a:endParaRPr>
          </a:p>
        </p:txBody>
      </p:sp>
      <p:sp>
        <p:nvSpPr>
          <p:cNvPr id="177" name="Google Shape;177;p18"/>
          <p:cNvSpPr txBox="1"/>
          <p:nvPr/>
        </p:nvSpPr>
        <p:spPr>
          <a:xfrm>
            <a:off x="3315075" y="4814000"/>
            <a:ext cx="2701500" cy="2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Questions: Section_Number</a:t>
            </a:r>
            <a:endParaRPr>
              <a:solidFill>
                <a:srgbClr val="FFFFFF"/>
              </a:solidFill>
              <a:latin typeface="Lato"/>
              <a:ea typeface="Lato"/>
              <a:cs typeface="Lato"/>
              <a:sym typeface="Lato"/>
            </a:endParaRPr>
          </a:p>
        </p:txBody>
      </p:sp>
      <p:sp>
        <p:nvSpPr>
          <p:cNvPr id="178" name="Google Shape;178;p18"/>
          <p:cNvSpPr/>
          <p:nvPr/>
        </p:nvSpPr>
        <p:spPr>
          <a:xfrm>
            <a:off x="3374075" y="3905625"/>
            <a:ext cx="637200" cy="601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4458450" y="3244275"/>
            <a:ext cx="1145100" cy="1143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7807550" y="1983225"/>
            <a:ext cx="1308300" cy="1288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2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Thurstone Conclusions</a:t>
            </a:r>
            <a:endParaRPr/>
          </a:p>
        </p:txBody>
      </p:sp>
      <p:sp>
        <p:nvSpPr>
          <p:cNvPr id="186" name="Google Shape;186;p19"/>
          <p:cNvSpPr txBox="1">
            <a:spLocks noGrp="1"/>
          </p:cNvSpPr>
          <p:nvPr>
            <p:ph type="body" idx="1"/>
          </p:nvPr>
        </p:nvSpPr>
        <p:spPr>
          <a:xfrm>
            <a:off x="1297500" y="1397700"/>
            <a:ext cx="3403200" cy="31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Q2-14  </a:t>
            </a:r>
            <a:r>
              <a:rPr lang="en" sz="1600"/>
              <a:t>“They are harsh on those cadets who don't follow instructions/read the posted rules.”</a:t>
            </a:r>
            <a:endParaRPr sz="1600"/>
          </a:p>
          <a:p>
            <a:pPr marL="0" lvl="0" indent="0" algn="l" rtl="0">
              <a:spcBef>
                <a:spcPts val="1600"/>
              </a:spcBef>
              <a:spcAft>
                <a:spcPts val="0"/>
              </a:spcAft>
              <a:buNone/>
            </a:pPr>
            <a:r>
              <a:rPr lang="en" sz="1600"/>
              <a:t>Q2-9 “They are protective of the weapons and equipment”</a:t>
            </a:r>
            <a:endParaRPr sz="1600"/>
          </a:p>
          <a:p>
            <a:pPr marL="0" lvl="0" indent="0" algn="l" rtl="0">
              <a:spcBef>
                <a:spcPts val="1600"/>
              </a:spcBef>
              <a:spcAft>
                <a:spcPts val="0"/>
              </a:spcAft>
              <a:buNone/>
            </a:pPr>
            <a:r>
              <a:rPr lang="en" sz="1600"/>
              <a:t>Q4-4 “They act as part of a boy’s club and exclude others</a:t>
            </a:r>
            <a:endParaRPr sz="1600"/>
          </a:p>
          <a:p>
            <a:pPr marL="0" lvl="0" indent="0" algn="l" rtl="0">
              <a:spcBef>
                <a:spcPts val="1600"/>
              </a:spcBef>
              <a:spcAft>
                <a:spcPts val="0"/>
              </a:spcAft>
              <a:buNone/>
            </a:pPr>
            <a:r>
              <a:rPr lang="en" sz="1600"/>
              <a:t>Cow class (Juniors) consistently had the largest deviation from the mean</a:t>
            </a: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
        <p:nvSpPr>
          <p:cNvPr id="187" name="Google Shape;187;p19"/>
          <p:cNvSpPr txBox="1">
            <a:spLocks noGrp="1"/>
          </p:cNvSpPr>
          <p:nvPr>
            <p:ph type="body" idx="2"/>
          </p:nvPr>
        </p:nvSpPr>
        <p:spPr>
          <a:xfrm>
            <a:off x="5120025" y="1397700"/>
            <a:ext cx="3475800" cy="317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t>Shows a consistent agreement across all cadet classes except for Plebes (Freshmen).</a:t>
            </a:r>
            <a:endParaRPr sz="1500"/>
          </a:p>
          <a:p>
            <a:pPr marL="0" lvl="0" indent="0" algn="l" rtl="0">
              <a:lnSpc>
                <a:spcPct val="115000"/>
              </a:lnSpc>
              <a:spcBef>
                <a:spcPts val="1600"/>
              </a:spcBef>
              <a:spcAft>
                <a:spcPts val="0"/>
              </a:spcAft>
              <a:buNone/>
            </a:pPr>
            <a:r>
              <a:rPr lang="en" sz="1500"/>
              <a:t>Shows a large discrepancy between Firstie class (Seniors) and other classes</a:t>
            </a:r>
            <a:endParaRPr sz="1500"/>
          </a:p>
          <a:p>
            <a:pPr marL="0" lvl="0" indent="0" algn="l" rtl="0">
              <a:lnSpc>
                <a:spcPct val="115000"/>
              </a:lnSpc>
              <a:spcBef>
                <a:spcPts val="1600"/>
              </a:spcBef>
              <a:spcAft>
                <a:spcPts val="0"/>
              </a:spcAft>
              <a:buNone/>
            </a:pPr>
            <a:r>
              <a:rPr lang="en" sz="1500"/>
              <a:t>No agreement, would be removed from virtual human characteristics</a:t>
            </a:r>
            <a:endParaRPr sz="1500"/>
          </a:p>
          <a:p>
            <a:pPr marL="0" lvl="0" indent="0" algn="l" rtl="0">
              <a:lnSpc>
                <a:spcPct val="115000"/>
              </a:lnSpc>
              <a:spcBef>
                <a:spcPts val="1600"/>
              </a:spcBef>
              <a:spcAft>
                <a:spcPts val="1600"/>
              </a:spcAft>
              <a:buNone/>
            </a:pPr>
            <a:r>
              <a:rPr lang="en" sz="1500"/>
              <a:t>What factors in the Cow class experience might account for this?</a:t>
            </a:r>
            <a:endParaRPr sz="1500"/>
          </a:p>
        </p:txBody>
      </p:sp>
      <p:sp>
        <p:nvSpPr>
          <p:cNvPr id="188" name="Google Shape;188;p19"/>
          <p:cNvSpPr/>
          <p:nvPr/>
        </p:nvSpPr>
        <p:spPr>
          <a:xfrm>
            <a:off x="4572000" y="1817575"/>
            <a:ext cx="365700" cy="23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4572000" y="3502138"/>
            <a:ext cx="365700" cy="23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a:off x="4572000" y="2735850"/>
            <a:ext cx="365700" cy="23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4572000" y="4268450"/>
            <a:ext cx="365700" cy="23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297500" y="1051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Storyboard </a:t>
            </a:r>
            <a:endParaRPr/>
          </a:p>
        </p:txBody>
      </p:sp>
      <p:pic>
        <p:nvPicPr>
          <p:cNvPr id="197" name="Google Shape;197;p20"/>
          <p:cNvPicPr preferRelativeResize="0"/>
          <p:nvPr/>
        </p:nvPicPr>
        <p:blipFill>
          <a:blip r:embed="rId3">
            <a:alphaModFix/>
          </a:blip>
          <a:stretch>
            <a:fillRect/>
          </a:stretch>
        </p:blipFill>
        <p:spPr>
          <a:xfrm rot="-5400000">
            <a:off x="2411174" y="-270325"/>
            <a:ext cx="4321651" cy="5943550"/>
          </a:xfrm>
          <a:prstGeom prst="rect">
            <a:avLst/>
          </a:prstGeom>
          <a:noFill/>
          <a:ln>
            <a:noFill/>
          </a:ln>
        </p:spPr>
      </p:pic>
      <p:sp>
        <p:nvSpPr>
          <p:cNvPr id="198" name="Google Shape;198;p20"/>
          <p:cNvSpPr txBox="1"/>
          <p:nvPr/>
        </p:nvSpPr>
        <p:spPr>
          <a:xfrm>
            <a:off x="0" y="4818000"/>
            <a:ext cx="6527400" cy="32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900">
                <a:solidFill>
                  <a:schemeClr val="lt1"/>
                </a:solidFill>
              </a:rPr>
              <a:t>(2019). </a:t>
            </a:r>
            <a:r>
              <a:rPr lang="en" sz="900" i="1">
                <a:solidFill>
                  <a:schemeClr val="lt1"/>
                </a:solidFill>
              </a:rPr>
              <a:t>How to draw A-grade storyboards (even if you can’t draw!) | Media studies tutorial.</a:t>
            </a:r>
            <a:r>
              <a:rPr lang="en" sz="900">
                <a:solidFill>
                  <a:schemeClr val="lt1"/>
                </a:solidFill>
              </a:rPr>
              <a:t> [Film]. The Media Insider.</a:t>
            </a:r>
            <a:endParaRPr sz="8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Human Toolkit</a:t>
            </a:r>
            <a:endParaRPr/>
          </a:p>
          <a:p>
            <a:pPr marL="0" lvl="0" indent="0" algn="l" rtl="0">
              <a:spcBef>
                <a:spcPts val="0"/>
              </a:spcBef>
              <a:spcAft>
                <a:spcPts val="0"/>
              </a:spcAft>
              <a:buNone/>
            </a:pPr>
            <a:endParaRPr/>
          </a:p>
        </p:txBody>
      </p:sp>
      <p:sp>
        <p:nvSpPr>
          <p:cNvPr id="204" name="Google Shape;204;p21"/>
          <p:cNvSpPr txBox="1">
            <a:spLocks noGrp="1"/>
          </p:cNvSpPr>
          <p:nvPr>
            <p:ph type="body" idx="1"/>
          </p:nvPr>
        </p:nvSpPr>
        <p:spPr>
          <a:xfrm>
            <a:off x="283600" y="1486150"/>
            <a:ext cx="45564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Help train interpersonal skills for young/inexperienced officers.</a:t>
            </a:r>
            <a:endParaRPr/>
          </a:p>
          <a:p>
            <a:pPr marL="457200" lvl="0" indent="-311150" algn="l" rtl="0">
              <a:spcBef>
                <a:spcPts val="0"/>
              </a:spcBef>
              <a:spcAft>
                <a:spcPts val="0"/>
              </a:spcAft>
              <a:buSzPts val="1300"/>
              <a:buChar char="●"/>
            </a:pPr>
            <a:r>
              <a:rPr lang="en"/>
              <a:t>Code responses, facial expression, body language, speech, tone, etc.</a:t>
            </a:r>
            <a:endParaRPr/>
          </a:p>
          <a:p>
            <a:pPr marL="457200" lvl="0" indent="-311150" algn="l" rtl="0">
              <a:spcBef>
                <a:spcPts val="0"/>
              </a:spcBef>
              <a:spcAft>
                <a:spcPts val="0"/>
              </a:spcAft>
              <a:buSzPts val="1300"/>
              <a:buChar char="●"/>
            </a:pPr>
            <a:r>
              <a:rPr lang="en"/>
              <a:t>Voice recognition</a:t>
            </a:r>
            <a:endParaRPr/>
          </a:p>
          <a:p>
            <a:pPr marL="914400" lvl="1" indent="-298450" algn="l" rtl="0">
              <a:spcBef>
                <a:spcPts val="0"/>
              </a:spcBef>
              <a:spcAft>
                <a:spcPts val="0"/>
              </a:spcAft>
              <a:buSzPts val="1100"/>
              <a:buChar char="○"/>
            </a:pPr>
            <a:r>
              <a:rPr lang="en"/>
              <a:t>Identifies: relevant answers, words</a:t>
            </a:r>
            <a:endParaRPr/>
          </a:p>
          <a:p>
            <a:pPr marL="914400" lvl="1" indent="-298450" algn="l" rtl="0">
              <a:spcBef>
                <a:spcPts val="0"/>
              </a:spcBef>
              <a:spcAft>
                <a:spcPts val="0"/>
              </a:spcAft>
              <a:buSzPts val="1100"/>
              <a:buChar char="○"/>
            </a:pPr>
            <a:r>
              <a:rPr lang="en"/>
              <a:t>Answers appropriately</a:t>
            </a:r>
            <a:endParaRPr/>
          </a:p>
          <a:p>
            <a:pPr marL="457200" lvl="0" indent="-311150" algn="l" rtl="0">
              <a:spcBef>
                <a:spcPts val="0"/>
              </a:spcBef>
              <a:spcAft>
                <a:spcPts val="0"/>
              </a:spcAft>
              <a:buSzPts val="1300"/>
              <a:buChar char="●"/>
            </a:pPr>
            <a:r>
              <a:rPr lang="en"/>
              <a:t>Relates to storyboard to think through responses and behavior when interacting with the Virtual Human</a:t>
            </a:r>
            <a:endParaRPr/>
          </a:p>
        </p:txBody>
      </p:sp>
      <p:pic>
        <p:nvPicPr>
          <p:cNvPr id="205" name="Google Shape;205;p21">
            <a:hlinkClick r:id="rId3"/>
          </p:cNvPr>
          <p:cNvPicPr preferRelativeResize="0"/>
          <p:nvPr/>
        </p:nvPicPr>
        <p:blipFill>
          <a:blip r:embed="rId4">
            <a:alphaModFix/>
          </a:blip>
          <a:stretch>
            <a:fillRect/>
          </a:stretch>
        </p:blipFill>
        <p:spPr>
          <a:xfrm>
            <a:off x="5247250" y="910175"/>
            <a:ext cx="3262726" cy="33231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946</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Montserrat</vt:lpstr>
      <vt:lpstr>Roboto</vt:lpstr>
      <vt:lpstr>Lato</vt:lpstr>
      <vt:lpstr>Arial</vt:lpstr>
      <vt:lpstr>Focus</vt:lpstr>
      <vt:lpstr>Incorporating Key Leader Engagement Into Tactical Simulations </vt:lpstr>
      <vt:lpstr>Agenda </vt:lpstr>
      <vt:lpstr>Intro </vt:lpstr>
      <vt:lpstr>Front End Analysis</vt:lpstr>
      <vt:lpstr>Thurstone Scaling</vt:lpstr>
      <vt:lpstr>PowerPoint Presentation</vt:lpstr>
      <vt:lpstr>Thurstone Conclusions</vt:lpstr>
      <vt:lpstr>Storyboard </vt:lpstr>
      <vt:lpstr>Virtual Human Toolkit </vt:lpstr>
      <vt:lpstr>Virtual Human Toolkit </vt:lpstr>
      <vt:lpstr>Outro </vt:lpstr>
      <vt:lpstr>Questions:  Example Questions/discussion?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Key Leader Engagement Into Tactical Simulations </dc:title>
  <cp:lastModifiedBy>Blackman, Jordan J CDT 2021</cp:lastModifiedBy>
  <cp:revision>1</cp:revision>
  <dcterms:modified xsi:type="dcterms:W3CDTF">2020-11-18T16:37:29Z</dcterms:modified>
</cp:coreProperties>
</file>