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handoutMasterIdLst>
    <p:handoutMasterId r:id="rId76"/>
  </p:handoutMasterIdLst>
  <p:sldIdLst>
    <p:sldId id="280" r:id="rId2"/>
    <p:sldId id="371" r:id="rId3"/>
    <p:sldId id="370" r:id="rId4"/>
    <p:sldId id="372" r:id="rId5"/>
    <p:sldId id="373" r:id="rId6"/>
    <p:sldId id="375" r:id="rId7"/>
    <p:sldId id="376" r:id="rId8"/>
    <p:sldId id="377" r:id="rId9"/>
    <p:sldId id="330" r:id="rId10"/>
    <p:sldId id="331" r:id="rId11"/>
    <p:sldId id="374" r:id="rId12"/>
    <p:sldId id="367" r:id="rId13"/>
    <p:sldId id="332" r:id="rId14"/>
    <p:sldId id="355" r:id="rId15"/>
    <p:sldId id="357" r:id="rId16"/>
    <p:sldId id="281" r:id="rId17"/>
    <p:sldId id="282" r:id="rId18"/>
    <p:sldId id="283" r:id="rId19"/>
    <p:sldId id="359" r:id="rId20"/>
    <p:sldId id="345" r:id="rId21"/>
    <p:sldId id="346" r:id="rId22"/>
    <p:sldId id="356" r:id="rId23"/>
    <p:sldId id="285" r:id="rId24"/>
    <p:sldId id="349" r:id="rId25"/>
    <p:sldId id="348" r:id="rId26"/>
    <p:sldId id="347" r:id="rId27"/>
    <p:sldId id="334" r:id="rId28"/>
    <p:sldId id="319" r:id="rId29"/>
    <p:sldId id="335" r:id="rId30"/>
    <p:sldId id="314" r:id="rId31"/>
    <p:sldId id="321" r:id="rId32"/>
    <p:sldId id="333" r:id="rId33"/>
    <p:sldId id="315" r:id="rId34"/>
    <p:sldId id="322" r:id="rId35"/>
    <p:sldId id="324" r:id="rId36"/>
    <p:sldId id="327" r:id="rId37"/>
    <p:sldId id="362" r:id="rId38"/>
    <p:sldId id="351" r:id="rId39"/>
    <p:sldId id="336" r:id="rId40"/>
    <p:sldId id="337" r:id="rId41"/>
    <p:sldId id="339" r:id="rId42"/>
    <p:sldId id="340" r:id="rId43"/>
    <p:sldId id="341" r:id="rId44"/>
    <p:sldId id="342" r:id="rId45"/>
    <p:sldId id="343" r:id="rId46"/>
    <p:sldId id="363" r:id="rId47"/>
    <p:sldId id="292" r:id="rId48"/>
    <p:sldId id="364" r:id="rId49"/>
    <p:sldId id="293" r:id="rId50"/>
    <p:sldId id="294" r:id="rId51"/>
    <p:sldId id="350" r:id="rId52"/>
    <p:sldId id="329" r:id="rId53"/>
    <p:sldId id="325" r:id="rId54"/>
    <p:sldId id="344" r:id="rId55"/>
    <p:sldId id="297" r:id="rId56"/>
    <p:sldId id="296" r:id="rId57"/>
    <p:sldId id="298" r:id="rId58"/>
    <p:sldId id="299" r:id="rId59"/>
    <p:sldId id="295" r:id="rId60"/>
    <p:sldId id="300" r:id="rId61"/>
    <p:sldId id="301" r:id="rId62"/>
    <p:sldId id="302" r:id="rId63"/>
    <p:sldId id="317" r:id="rId64"/>
    <p:sldId id="326" r:id="rId65"/>
    <p:sldId id="307" r:id="rId66"/>
    <p:sldId id="309" r:id="rId67"/>
    <p:sldId id="306" r:id="rId68"/>
    <p:sldId id="305" r:id="rId69"/>
    <p:sldId id="320" r:id="rId70"/>
    <p:sldId id="328" r:id="rId71"/>
    <p:sldId id="316" r:id="rId72"/>
    <p:sldId id="289" r:id="rId73"/>
    <p:sldId id="303" r:id="rId74"/>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352">
          <p15:clr>
            <a:srgbClr val="A4A3A4"/>
          </p15:clr>
        </p15:guide>
        <p15:guide id="3" orient="horz" pos="3168">
          <p15:clr>
            <a:srgbClr val="A4A3A4"/>
          </p15:clr>
        </p15:guide>
        <p15:guide id="4" orient="horz" pos="3984">
          <p15:clr>
            <a:srgbClr val="A4A3A4"/>
          </p15:clr>
        </p15:guide>
        <p15:guide id="5" orient="horz" pos="1536">
          <p15:clr>
            <a:srgbClr val="A4A3A4"/>
          </p15:clr>
        </p15:guide>
        <p15:guide id="6" orient="horz" pos="720">
          <p15:clr>
            <a:srgbClr val="A4A3A4"/>
          </p15:clr>
        </p15:guide>
        <p15:guide id="7" pos="2880">
          <p15:clr>
            <a:srgbClr val="A4A3A4"/>
          </p15:clr>
        </p15:guide>
        <p15:guide id="8" pos="2400">
          <p15:clr>
            <a:srgbClr val="A4A3A4"/>
          </p15:clr>
        </p15:guide>
        <p15:guide id="9" pos="3360">
          <p15:clr>
            <a:srgbClr val="A4A3A4"/>
          </p15:clr>
        </p15:guide>
        <p15:guide id="10" pos="1440">
          <p15:clr>
            <a:srgbClr val="A4A3A4"/>
          </p15:clr>
        </p15:guide>
        <p15:guide id="11" pos="288">
          <p15:clr>
            <a:srgbClr val="A4A3A4"/>
          </p15:clr>
        </p15:guide>
        <p15:guide id="12" pos="4320">
          <p15:clr>
            <a:srgbClr val="A4A3A4"/>
          </p15:clr>
        </p15:guide>
        <p15:guide id="13" pos="5472">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3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605" autoAdjust="0"/>
    <p:restoredTop sz="92829" autoAdjust="0"/>
  </p:normalViewPr>
  <p:slideViewPr>
    <p:cSldViewPr showGuides="1">
      <p:cViewPr varScale="1">
        <p:scale>
          <a:sx n="77" d="100"/>
          <a:sy n="77" d="100"/>
        </p:scale>
        <p:origin x="1406" y="53"/>
      </p:cViewPr>
      <p:guideLst>
        <p:guide orient="horz" pos="2160"/>
        <p:guide orient="horz" pos="2352"/>
        <p:guide orient="horz" pos="3168"/>
        <p:guide orient="horz" pos="3984"/>
        <p:guide orient="horz" pos="1536"/>
        <p:guide orient="horz" pos="720"/>
        <p:guide pos="2880"/>
        <p:guide pos="2400"/>
        <p:guide pos="3360"/>
        <p:guide pos="1440"/>
        <p:guide pos="288"/>
        <p:guide pos="4320"/>
        <p:guide pos="5472"/>
      </p:guideLst>
    </p:cSldViewPr>
  </p:slideViewPr>
  <p:notesTextViewPr>
    <p:cViewPr>
      <p:scale>
        <a:sx n="3" d="2"/>
        <a:sy n="3" d="2"/>
      </p:scale>
      <p:origin x="0" y="0"/>
    </p:cViewPr>
  </p:notesTextViewPr>
  <p:sorterViewPr>
    <p:cViewPr varScale="1">
      <p:scale>
        <a:sx n="1" d="1"/>
        <a:sy n="1" d="1"/>
      </p:scale>
      <p:origin x="0" y="-23624"/>
    </p:cViewPr>
  </p:sorterViewPr>
  <p:notesViewPr>
    <p:cSldViewPr>
      <p:cViewPr varScale="1">
        <p:scale>
          <a:sx n="57" d="100"/>
          <a:sy n="57" d="100"/>
        </p:scale>
        <p:origin x="-2742" y="-90"/>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0375"/>
          </a:xfrm>
          <a:prstGeom prst="rect">
            <a:avLst/>
          </a:prstGeom>
        </p:spPr>
        <p:txBody>
          <a:bodyPr vert="horz" lIns="91440" tIns="45720" rIns="91440" bIns="45720" rtlCol="0"/>
          <a:lstStyle>
            <a:lvl1pPr algn="r">
              <a:defRPr sz="1200"/>
            </a:lvl1pPr>
          </a:lstStyle>
          <a:p>
            <a:fld id="{26E54987-1F95-4E43-BA62-788CEF8AFE9E}" type="datetimeFigureOut">
              <a:rPr lang="en-US" smtClean="0"/>
              <a:t>10/5/2020</a:t>
            </a:fld>
            <a:endParaRPr lang="en-US"/>
          </a:p>
        </p:txBody>
      </p:sp>
      <p:sp>
        <p:nvSpPr>
          <p:cNvPr id="4" name="Footer Placeholder 3"/>
          <p:cNvSpPr>
            <a:spLocks noGrp="1"/>
          </p:cNvSpPr>
          <p:nvPr>
            <p:ph type="ftr" sz="quarter" idx="2"/>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1440" tIns="45720" rIns="91440" bIns="45720" rtlCol="0" anchor="b"/>
          <a:lstStyle>
            <a:lvl1pPr algn="r">
              <a:defRPr sz="1200"/>
            </a:lvl1pPr>
          </a:lstStyle>
          <a:p>
            <a:fld id="{2209270D-C64C-46B6-A9C8-44FE28425986}" type="slidenum">
              <a:rPr lang="en-US" smtClean="0"/>
              <a:t>‹#›</a:t>
            </a:fld>
            <a:endParaRPr lang="en-US"/>
          </a:p>
        </p:txBody>
      </p:sp>
    </p:spTree>
    <p:extLst>
      <p:ext uri="{BB962C8B-B14F-4D97-AF65-F5344CB8AC3E}">
        <p14:creationId xmlns:p14="http://schemas.microsoft.com/office/powerpoint/2010/main" val="193816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09900" cy="460375"/>
          </a:xfrm>
          <a:prstGeom prst="rect">
            <a:avLst/>
          </a:prstGeom>
          <a:noFill/>
          <a:ln w="9525">
            <a:noFill/>
            <a:miter lim="800000"/>
            <a:headEnd/>
            <a:tailEnd/>
          </a:ln>
        </p:spPr>
        <p:txBody>
          <a:bodyPr vert="horz" wrap="square" lIns="92375" tIns="46187" rIns="92375" bIns="46187" numCol="1" anchor="t" anchorCtr="0" compatLnSpc="1">
            <a:prstTxWarp prst="textNoShape">
              <a:avLst/>
            </a:prstTxWarp>
          </a:bodyPr>
          <a:lstStyle>
            <a:lvl1pPr defTabSz="923925" eaLnBrk="0" hangingPunct="0">
              <a:defRPr sz="1200">
                <a:latin typeface="Arial" charset="0"/>
              </a:defRPr>
            </a:lvl1pPr>
          </a:lstStyle>
          <a:p>
            <a:pPr>
              <a:defRPr/>
            </a:pPr>
            <a:endParaRPr lang="en-US"/>
          </a:p>
        </p:txBody>
      </p:sp>
      <p:sp>
        <p:nvSpPr>
          <p:cNvPr id="17411" name="Rectangle 3"/>
          <p:cNvSpPr>
            <a:spLocks noGrp="1" noChangeArrowheads="1"/>
          </p:cNvSpPr>
          <p:nvPr>
            <p:ph type="dt" idx="1"/>
          </p:nvPr>
        </p:nvSpPr>
        <p:spPr bwMode="auto">
          <a:xfrm>
            <a:off x="3935413" y="0"/>
            <a:ext cx="3009900" cy="460375"/>
          </a:xfrm>
          <a:prstGeom prst="rect">
            <a:avLst/>
          </a:prstGeom>
          <a:noFill/>
          <a:ln w="9525">
            <a:noFill/>
            <a:miter lim="800000"/>
            <a:headEnd/>
            <a:tailEnd/>
          </a:ln>
        </p:spPr>
        <p:txBody>
          <a:bodyPr vert="horz" wrap="square" lIns="92375" tIns="46187" rIns="92375" bIns="46187" numCol="1" anchor="t" anchorCtr="0" compatLnSpc="1">
            <a:prstTxWarp prst="textNoShape">
              <a:avLst/>
            </a:prstTxWarp>
          </a:bodyPr>
          <a:lstStyle>
            <a:lvl1pPr algn="r" defTabSz="923925" eaLnBrk="0" hangingPunct="0">
              <a:defRPr sz="1200">
                <a:latin typeface="Arial" charset="0"/>
              </a:defRPr>
            </a:lvl1pPr>
          </a:lstStyle>
          <a:p>
            <a:pPr>
              <a:defRPr/>
            </a:pPr>
            <a:fld id="{FA3FF608-010C-4DDC-9983-AA09F919283A}" type="datetimeFigureOut">
              <a:rPr lang="en-US"/>
              <a:pPr>
                <a:defRPr/>
              </a:pPr>
              <a:t>10/5/2020</a:t>
            </a:fld>
            <a:endParaRPr lang="en-US"/>
          </a:p>
        </p:txBody>
      </p:sp>
      <p:sp>
        <p:nvSpPr>
          <p:cNvPr id="4100" name="Rectangle 4"/>
          <p:cNvSpPr>
            <a:spLocks noGrp="1" noRot="1" noChangeAspect="1"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95325" y="4379913"/>
            <a:ext cx="5556250" cy="4148137"/>
          </a:xfrm>
          <a:prstGeom prst="rect">
            <a:avLst/>
          </a:prstGeom>
          <a:noFill/>
          <a:ln w="9525">
            <a:noFill/>
            <a:miter lim="800000"/>
            <a:headEnd/>
            <a:tailEnd/>
          </a:ln>
        </p:spPr>
        <p:txBody>
          <a:bodyPr vert="horz" wrap="square" lIns="92375" tIns="46187" rIns="92375" bIns="461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758238"/>
            <a:ext cx="3009900" cy="460375"/>
          </a:xfrm>
          <a:prstGeom prst="rect">
            <a:avLst/>
          </a:prstGeom>
          <a:noFill/>
          <a:ln w="9525">
            <a:noFill/>
            <a:miter lim="800000"/>
            <a:headEnd/>
            <a:tailEnd/>
          </a:ln>
        </p:spPr>
        <p:txBody>
          <a:bodyPr vert="horz" wrap="square" lIns="92375" tIns="46187" rIns="92375" bIns="46187" numCol="1" anchor="b" anchorCtr="0" compatLnSpc="1">
            <a:prstTxWarp prst="textNoShape">
              <a:avLst/>
            </a:prstTxWarp>
          </a:bodyPr>
          <a:lstStyle>
            <a:lvl1pPr defTabSz="923925" eaLnBrk="0" hangingPunct="0">
              <a:defRPr sz="1200">
                <a:latin typeface="Arial" charset="0"/>
              </a:defRPr>
            </a:lvl1pPr>
          </a:lstStyle>
          <a:p>
            <a:pPr>
              <a:defRPr/>
            </a:pPr>
            <a:endParaRPr lang="en-US"/>
          </a:p>
        </p:txBody>
      </p:sp>
      <p:sp>
        <p:nvSpPr>
          <p:cNvPr id="17415" name="Rectangle 7"/>
          <p:cNvSpPr>
            <a:spLocks noGrp="1" noChangeArrowheads="1"/>
          </p:cNvSpPr>
          <p:nvPr>
            <p:ph type="sldNum" sz="quarter" idx="5"/>
          </p:nvPr>
        </p:nvSpPr>
        <p:spPr bwMode="auto">
          <a:xfrm>
            <a:off x="3935413" y="8758238"/>
            <a:ext cx="3009900" cy="460375"/>
          </a:xfrm>
          <a:prstGeom prst="rect">
            <a:avLst/>
          </a:prstGeom>
          <a:noFill/>
          <a:ln w="9525">
            <a:noFill/>
            <a:miter lim="800000"/>
            <a:headEnd/>
            <a:tailEnd/>
          </a:ln>
        </p:spPr>
        <p:txBody>
          <a:bodyPr vert="horz" wrap="square" lIns="92375" tIns="46187" rIns="92375" bIns="46187" numCol="1" anchor="b" anchorCtr="0" compatLnSpc="1">
            <a:prstTxWarp prst="textNoShape">
              <a:avLst/>
            </a:prstTxWarp>
          </a:bodyPr>
          <a:lstStyle>
            <a:lvl1pPr algn="r" defTabSz="923925" eaLnBrk="0" hangingPunct="0">
              <a:defRPr sz="1200">
                <a:latin typeface="Arial" charset="0"/>
              </a:defRPr>
            </a:lvl1pPr>
          </a:lstStyle>
          <a:p>
            <a:pPr>
              <a:defRPr/>
            </a:pPr>
            <a:fld id="{A8C5774D-F468-47F9-B2E5-26AE18886F63}" type="slidenum">
              <a:rPr lang="en-US"/>
              <a:pPr>
                <a:defRPr/>
              </a:pPr>
              <a:t>‹#›</a:t>
            </a:fld>
            <a:endParaRPr lang="en-US"/>
          </a:p>
        </p:txBody>
      </p:sp>
    </p:spTree>
    <p:extLst>
      <p:ext uri="{BB962C8B-B14F-4D97-AF65-F5344CB8AC3E}">
        <p14:creationId xmlns:p14="http://schemas.microsoft.com/office/powerpoint/2010/main" val="846812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C5774D-F468-47F9-B2E5-26AE18886F63}" type="slidenum">
              <a:rPr lang="en-US" smtClean="0"/>
              <a:pPr>
                <a:defRPr/>
              </a:pPr>
              <a:t>8</a:t>
            </a:fld>
            <a:endParaRPr lang="en-US"/>
          </a:p>
        </p:txBody>
      </p:sp>
    </p:spTree>
    <p:extLst>
      <p:ext uri="{BB962C8B-B14F-4D97-AF65-F5344CB8AC3E}">
        <p14:creationId xmlns:p14="http://schemas.microsoft.com/office/powerpoint/2010/main" val="691647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416175"/>
            <a:ext cx="8229600" cy="1470025"/>
          </a:xfrm>
          <a:prstGeom prst="rect">
            <a:avLst/>
          </a:prstGeom>
        </p:spPr>
        <p:txBody>
          <a:bodyPr/>
          <a:lstStyle>
            <a:lvl1pPr algn="l">
              <a:defRPr sz="4000">
                <a:solidFill>
                  <a:schemeClr val="bg1"/>
                </a:solidFill>
              </a:defRPr>
            </a:lvl1pPr>
          </a:lstStyle>
          <a:p>
            <a:r>
              <a:rPr lang="en-US" dirty="0" smtClean="0"/>
              <a:t>Brief Title</a:t>
            </a:r>
            <a:endParaRPr lang="en-US" dirty="0"/>
          </a:p>
        </p:txBody>
      </p:sp>
      <p:sp>
        <p:nvSpPr>
          <p:cNvPr id="3" name="Subtitle 2"/>
          <p:cNvSpPr>
            <a:spLocks noGrp="1"/>
          </p:cNvSpPr>
          <p:nvPr>
            <p:ph type="subTitle" idx="1" hasCustomPrompt="1"/>
          </p:nvPr>
        </p:nvSpPr>
        <p:spPr>
          <a:xfrm>
            <a:off x="3810000" y="5029200"/>
            <a:ext cx="4876800" cy="1066800"/>
          </a:xfrm>
        </p:spPr>
        <p:txBody>
          <a:bodyPr/>
          <a:lstStyle>
            <a:lvl1pPr marL="0" indent="0" algn="r">
              <a:spcBef>
                <a:spcPts val="0"/>
              </a:spcBef>
              <a:buNone/>
              <a:defRPr sz="2000" b="1" i="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p>
          <a:p>
            <a:r>
              <a:rPr lang="en-US" dirty="0" smtClean="0"/>
              <a:t>Title</a:t>
            </a:r>
          </a:p>
          <a:p>
            <a:r>
              <a:rPr lang="en-US" i="1" dirty="0" smtClean="0"/>
              <a:t>date</a:t>
            </a:r>
            <a:endParaRPr lang="en-US" dirty="0"/>
          </a:p>
        </p:txBody>
      </p:sp>
      <p:pic>
        <p:nvPicPr>
          <p:cNvPr id="5" name="background ima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flipH="1">
            <a:off x="80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1" y="1143000"/>
            <a:ext cx="4876800" cy="5181600"/>
          </a:xfrm>
        </p:spPr>
        <p:txBody>
          <a:bodyPr/>
          <a:lstStyle>
            <a:lvl1pPr algn="l">
              <a:defRPr sz="3200">
                <a:solidFill>
                  <a:srgbClr val="003399"/>
                </a:solidFill>
                <a:latin typeface="Arial" pitchFamily="34" charset="0"/>
                <a:cs typeface="Arial" pitchFamily="34" charset="0"/>
              </a:defRPr>
            </a:lvl1pPr>
          </a:lstStyle>
          <a:p>
            <a:r>
              <a:rPr lang="en-US" dirty="0" smtClean="0"/>
              <a:t>Section title</a:t>
            </a:r>
            <a:endParaRPr lang="en-US" dirty="0"/>
          </a:p>
        </p:txBody>
      </p:sp>
      <p:sp>
        <p:nvSpPr>
          <p:cNvPr id="5" name="Picture Placeholder 4"/>
          <p:cNvSpPr>
            <a:spLocks noGrp="1"/>
          </p:cNvSpPr>
          <p:nvPr>
            <p:ph type="pic" sz="quarter" idx="10"/>
          </p:nvPr>
        </p:nvSpPr>
        <p:spPr>
          <a:xfrm>
            <a:off x="6245352" y="1905000"/>
            <a:ext cx="2441448" cy="3657600"/>
          </a:xfrm>
          <a:prstGeom prst="rect">
            <a:avLst/>
          </a:prstGeom>
        </p:spPr>
        <p:txBody>
          <a:bodyPr/>
          <a:lstStyle/>
          <a:p>
            <a:r>
              <a:rPr lang="en-US" smtClean="0"/>
              <a:t>Click icon to add picture</a:t>
            </a:r>
            <a:endParaRPr lang="en-US" dirty="0"/>
          </a:p>
        </p:txBody>
      </p:sp>
      <p:sp>
        <p:nvSpPr>
          <p:cNvPr id="4" name="Footer Placeholder 4"/>
          <p:cNvSpPr>
            <a:spLocks noGrp="1"/>
          </p:cNvSpPr>
          <p:nvPr>
            <p:ph type="ftr" sz="quarter" idx="11"/>
          </p:nvPr>
        </p:nvSpPr>
        <p:spPr>
          <a:xfrm>
            <a:off x="3124200" y="6492875"/>
            <a:ext cx="2895600" cy="365125"/>
          </a:xfrm>
        </p:spPr>
        <p:txBody>
          <a:bodyPr/>
          <a:lstStyle>
            <a:lvl1pPr>
              <a:defRPr/>
            </a:lvl1pPr>
          </a:lstStyle>
          <a:p>
            <a:pPr>
              <a:defRPr/>
            </a:pPr>
            <a:r>
              <a:rPr lang="en-US" smtClean="0"/>
              <a:t>Distribution statement</a:t>
            </a:r>
            <a:endParaRPr lang="en-US" dirty="0"/>
          </a:p>
        </p:txBody>
      </p:sp>
      <p:sp>
        <p:nvSpPr>
          <p:cNvPr id="6" name="Slide Number Placeholder 5"/>
          <p:cNvSpPr>
            <a:spLocks noGrp="1"/>
          </p:cNvSpPr>
          <p:nvPr>
            <p:ph type="sldNum" sz="quarter" idx="12"/>
          </p:nvPr>
        </p:nvSpPr>
        <p:spPr>
          <a:xfrm>
            <a:off x="7010400" y="6492875"/>
            <a:ext cx="2133600" cy="365125"/>
          </a:xfrm>
        </p:spPr>
        <p:txBody>
          <a:bodyPr/>
          <a:lstStyle>
            <a:lvl1pPr>
              <a:defRPr/>
            </a:lvl1pPr>
          </a:lstStyle>
          <a:p>
            <a:pPr>
              <a:defRPr/>
            </a:pPr>
            <a:fld id="{1A0FB911-023D-4EA6-B1F3-54684DB6FB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lvl1pPr>
              <a:defRPr/>
            </a:lvl1pPr>
          </a:lstStyle>
          <a:p>
            <a:pPr>
              <a:defRPr/>
            </a:pPr>
            <a:r>
              <a:rPr lang="en-US" smtClean="0"/>
              <a:t>Distribution statement</a:t>
            </a:r>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pPr>
              <a:defRPr/>
            </a:pPr>
            <a:fld id="{61533CF6-C69A-4170-8BDF-E994C3D2AAB5}"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Footer Placeholder 4"/>
          <p:cNvSpPr>
            <a:spLocks noGrp="1"/>
          </p:cNvSpPr>
          <p:nvPr>
            <p:ph type="ftr" sz="quarter" idx="11"/>
          </p:nvPr>
        </p:nvSpPr>
        <p:spPr/>
        <p:txBody>
          <a:bodyPr/>
          <a:lstStyle>
            <a:lvl1pPr>
              <a:defRPr/>
            </a:lvl1pPr>
          </a:lstStyle>
          <a:p>
            <a:pPr>
              <a:defRPr/>
            </a:pPr>
            <a:r>
              <a:rPr lang="en-US" smtClean="0"/>
              <a:t>Distribution statement</a:t>
            </a:r>
            <a:endParaRPr lang="en-US"/>
          </a:p>
        </p:txBody>
      </p:sp>
      <p:sp>
        <p:nvSpPr>
          <p:cNvPr id="7" name="Slide Number Placeholder 5"/>
          <p:cNvSpPr>
            <a:spLocks noGrp="1"/>
          </p:cNvSpPr>
          <p:nvPr>
            <p:ph type="sldNum" sz="quarter" idx="12"/>
          </p:nvPr>
        </p:nvSpPr>
        <p:spPr/>
        <p:txBody>
          <a:bodyPr/>
          <a:lstStyle>
            <a:lvl1pPr>
              <a:defRPr/>
            </a:lvl1pPr>
          </a:lstStyle>
          <a:p>
            <a:pPr>
              <a:defRPr/>
            </a:pPr>
            <a:fld id="{FA118452-FB1C-4BDC-A7B2-D1F637389F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Distribution statement</a:t>
            </a:r>
            <a:endParaRPr lang="en-US"/>
          </a:p>
        </p:txBody>
      </p:sp>
      <p:sp>
        <p:nvSpPr>
          <p:cNvPr id="5" name="Slide Number Placeholder 5"/>
          <p:cNvSpPr>
            <a:spLocks noGrp="1"/>
          </p:cNvSpPr>
          <p:nvPr>
            <p:ph type="sldNum" sz="quarter" idx="12"/>
          </p:nvPr>
        </p:nvSpPr>
        <p:spPr/>
        <p:txBody>
          <a:bodyPr/>
          <a:lstStyle>
            <a:lvl1pPr>
              <a:defRPr/>
            </a:lvl1pPr>
          </a:lstStyle>
          <a:p>
            <a:pPr>
              <a:defRPr/>
            </a:pPr>
            <a:fld id="{35990AF8-5429-4940-8C7D-7AC03A9211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r>
              <a:rPr lang="en-US" smtClean="0"/>
              <a:t>Distribution statement</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A0FB911-023D-4EA6-B1F3-54684DB6FB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2286000" y="0"/>
            <a:ext cx="6400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3124200" y="64810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defRPr>
            </a:lvl1pPr>
          </a:lstStyle>
          <a:p>
            <a:pPr>
              <a:defRPr/>
            </a:pPr>
            <a:r>
              <a:rPr lang="en-US" dirty="0" smtClean="0"/>
              <a:t>Distribution statement</a:t>
            </a:r>
            <a:endParaRPr lang="en-US" dirty="0"/>
          </a:p>
        </p:txBody>
      </p:sp>
      <p:sp>
        <p:nvSpPr>
          <p:cNvPr id="6" name="Slide Number Placeholder 5"/>
          <p:cNvSpPr>
            <a:spLocks noGrp="1"/>
          </p:cNvSpPr>
          <p:nvPr>
            <p:ph type="sldNum" sz="quarter" idx="4"/>
          </p:nvPr>
        </p:nvSpPr>
        <p:spPr>
          <a:xfrm>
            <a:off x="7010400" y="64810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C43180-0B61-47F4-B05C-FCE8E4CBCD52}" type="slidenum">
              <a:rPr lang="en-US"/>
              <a:pPr>
                <a:defRPr/>
              </a:pPr>
              <a:t>‹#›</a:t>
            </a:fld>
            <a:endParaRPr lang="en-US"/>
          </a:p>
        </p:txBody>
      </p:sp>
      <p:sp>
        <p:nvSpPr>
          <p:cNvPr id="8" name="Line 7"/>
          <p:cNvSpPr>
            <a:spLocks noChangeShapeType="1"/>
          </p:cNvSpPr>
          <p:nvPr/>
        </p:nvSpPr>
        <p:spPr bwMode="auto">
          <a:xfrm>
            <a:off x="1716088" y="997213"/>
            <a:ext cx="7275512" cy="0"/>
          </a:xfrm>
          <a:prstGeom prst="line">
            <a:avLst/>
          </a:prstGeom>
          <a:noFill/>
          <a:ln w="25400">
            <a:solidFill>
              <a:srgbClr val="CC9900">
                <a:alpha val="62000"/>
              </a:srgbClr>
            </a:solidFill>
            <a:round/>
            <a:headEnd/>
            <a:tailEnd/>
          </a:ln>
          <a:effectLst/>
        </p:spPr>
        <p:txBody>
          <a:bodyPr wrap="none" anchor="ctr"/>
          <a:lstStyle/>
          <a:p>
            <a:pPr>
              <a:defRPr/>
            </a:pPr>
            <a:endParaRPr lang="en-US"/>
          </a:p>
        </p:txBody>
      </p:sp>
      <p:sp>
        <p:nvSpPr>
          <p:cNvPr id="9" name="Line 10"/>
          <p:cNvSpPr>
            <a:spLocks noChangeShapeType="1"/>
          </p:cNvSpPr>
          <p:nvPr/>
        </p:nvSpPr>
        <p:spPr bwMode="auto">
          <a:xfrm>
            <a:off x="1716088" y="1040075"/>
            <a:ext cx="7275512" cy="0"/>
          </a:xfrm>
          <a:prstGeom prst="line">
            <a:avLst/>
          </a:prstGeom>
          <a:noFill/>
          <a:ln w="25400">
            <a:solidFill>
              <a:srgbClr val="99CCFF">
                <a:alpha val="41000"/>
              </a:srgbClr>
            </a:solidFill>
            <a:round/>
            <a:headEnd/>
            <a:tailEnd/>
          </a:ln>
          <a:effectLst/>
        </p:spPr>
        <p:txBody>
          <a:bodyPr wrap="none" anchor="ctr"/>
          <a:lstStyle/>
          <a:p>
            <a:pPr>
              <a:defRPr/>
            </a:pPr>
            <a:endParaRPr lang="en-US"/>
          </a:p>
        </p:txBody>
      </p:sp>
      <p:pic>
        <p:nvPicPr>
          <p:cNvPr id="10" name="Picture 9" descr="ONR oval Logo Red Blue Gold150ppi3x7.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6606" y="199900"/>
            <a:ext cx="1512719" cy="689766"/>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6" r:id="rId2"/>
    <p:sldLayoutId id="2147483650" r:id="rId3"/>
    <p:sldLayoutId id="2147483652" r:id="rId4"/>
    <p:sldLayoutId id="2147483654" r:id="rId5"/>
    <p:sldLayoutId id="2147483655" r:id="rId6"/>
  </p:sldLayoutIdLst>
  <p:hf hdr="0" ftr="0" dt="0"/>
  <p:txStyles>
    <p:titleStyle>
      <a:lvl1pPr algn="ctr" rtl="0" eaLnBrk="1" fontAlgn="base" hangingPunct="1">
        <a:spcBef>
          <a:spcPct val="0"/>
        </a:spcBef>
        <a:spcAft>
          <a:spcPct val="0"/>
        </a:spcAft>
        <a:defRPr sz="3200" b="1" kern="1200">
          <a:solidFill>
            <a:srgbClr val="003399"/>
          </a:solidFill>
          <a:effectLst/>
          <a:latin typeface="Arial" pitchFamily="34" charset="0"/>
          <a:ea typeface="+mj-ea"/>
          <a:cs typeface="Arial" pitchFamily="34" charset="0"/>
        </a:defRPr>
      </a:lvl1pPr>
      <a:lvl2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2pPr>
      <a:lvl3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3pPr>
      <a:lvl4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4pPr>
      <a:lvl5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Tx/>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Tx/>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Tx/>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Tx/>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ecfr.io/Title-22/Part-121"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bis.doc.gov/index.php/licensing/commerce-control-list-classification"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pmddtc.state.gov/"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www.bis.doc.gov/index.php/licensing/embassy-faq#faq_47"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www.bis.doc.gov/index.php/regulations/export-administration-regulations-ear"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bis.doc.gov/"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hyperlink" Target="https://www.pmddtc.state.gov/?id=ddtc_kb_article_page&amp;sys_id=70757839db30d30044f9ff621f961992" TargetMode="Externa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na.org/CNA_files/centers/cna/cip/statecraft/DRM-2020-U-027240-Final.pd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set.georgetown.edu/wp-content/uploads/CSET_China_Access_To_Foreign_AI_Technology.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8122" y="1828800"/>
            <a:ext cx="6096000" cy="2286000"/>
          </a:xfrm>
        </p:spPr>
        <p:txBody>
          <a:bodyPr/>
          <a:lstStyle/>
          <a:p>
            <a:pPr algn="ctr"/>
            <a:r>
              <a:rPr lang="en-US" dirty="0" smtClean="0">
                <a:solidFill>
                  <a:schemeClr val="accent1">
                    <a:lumMod val="75000"/>
                  </a:schemeClr>
                </a:solidFill>
              </a:rPr>
              <a:t>US Export Control</a:t>
            </a:r>
            <a:br>
              <a:rPr lang="en-US" dirty="0" smtClean="0">
                <a:solidFill>
                  <a:schemeClr val="accent1">
                    <a:lumMod val="75000"/>
                  </a:schemeClr>
                </a:solidFill>
              </a:rPr>
            </a:br>
            <a:r>
              <a:rPr lang="en-US" sz="2000" dirty="0" smtClean="0">
                <a:solidFill>
                  <a:schemeClr val="accent1">
                    <a:lumMod val="75000"/>
                  </a:schemeClr>
                </a:solidFill>
              </a:rPr>
              <a:t/>
            </a:r>
            <a:br>
              <a:rPr lang="en-US" sz="2000" dirty="0" smtClean="0">
                <a:solidFill>
                  <a:schemeClr val="accent1">
                    <a:lumMod val="75000"/>
                  </a:schemeClr>
                </a:solidFill>
              </a:rPr>
            </a:br>
            <a:r>
              <a:rPr lang="en-US" sz="2400" dirty="0" smtClean="0">
                <a:solidFill>
                  <a:schemeClr val="accent1">
                    <a:lumMod val="75000"/>
                  </a:schemeClr>
                </a:solidFill>
              </a:rPr>
              <a:t>OSD SBIR/STTR Virtual Symposium</a:t>
            </a:r>
            <a:br>
              <a:rPr lang="en-US" sz="2400" dirty="0" smtClean="0">
                <a:solidFill>
                  <a:schemeClr val="accent1">
                    <a:lumMod val="75000"/>
                  </a:schemeClr>
                </a:solidFill>
              </a:rPr>
            </a:br>
            <a:r>
              <a:rPr lang="en-US" sz="2400" dirty="0" smtClean="0">
                <a:solidFill>
                  <a:schemeClr val="accent1">
                    <a:lumMod val="75000"/>
                  </a:schemeClr>
                </a:solidFill>
              </a:rPr>
              <a:t>7 OCT 2020</a:t>
            </a:r>
            <a:endParaRPr lang="en-US" sz="6000" b="0" dirty="0">
              <a:solidFill>
                <a:schemeClr val="accent1">
                  <a:lumMod val="75000"/>
                </a:schemeClr>
              </a:solidFill>
            </a:endParaRPr>
          </a:p>
        </p:txBody>
      </p:sp>
      <p:sp>
        <p:nvSpPr>
          <p:cNvPr id="3" name="Subtitle 2"/>
          <p:cNvSpPr>
            <a:spLocks noGrp="1"/>
          </p:cNvSpPr>
          <p:nvPr>
            <p:ph type="subTitle" idx="1"/>
          </p:nvPr>
        </p:nvSpPr>
        <p:spPr>
          <a:xfrm>
            <a:off x="3952504" y="4953000"/>
            <a:ext cx="5181600" cy="1295400"/>
          </a:xfrm>
        </p:spPr>
        <p:txBody>
          <a:bodyPr>
            <a:normAutofit/>
          </a:bodyPr>
          <a:lstStyle/>
          <a:p>
            <a:r>
              <a:rPr lang="en-US" b="0" dirty="0" smtClean="0">
                <a:solidFill>
                  <a:schemeClr val="accent1">
                    <a:lumMod val="75000"/>
                  </a:schemeClr>
                </a:solidFill>
              </a:rPr>
              <a:t>Cathy Mulé</a:t>
            </a:r>
            <a:endParaRPr lang="en-US" b="0" dirty="0">
              <a:solidFill>
                <a:schemeClr val="accent1">
                  <a:lumMod val="75000"/>
                </a:schemeClr>
              </a:solidFill>
            </a:endParaRPr>
          </a:p>
          <a:p>
            <a:r>
              <a:rPr lang="en-US" b="0" dirty="0" smtClean="0">
                <a:solidFill>
                  <a:schemeClr val="accent1">
                    <a:lumMod val="75000"/>
                  </a:schemeClr>
                </a:solidFill>
              </a:rPr>
              <a:t>Office of Naval Research</a:t>
            </a:r>
          </a:p>
          <a:p>
            <a:r>
              <a:rPr lang="en-US" b="0" dirty="0" smtClean="0">
                <a:solidFill>
                  <a:schemeClr val="accent1">
                    <a:lumMod val="75000"/>
                  </a:schemeClr>
                </a:solidFill>
              </a:rPr>
              <a:t> </a:t>
            </a:r>
          </a:p>
          <a:p>
            <a:endParaRPr lang="en-US" b="0" dirty="0">
              <a:solidFill>
                <a:schemeClr val="accent1">
                  <a:lumMod val="75000"/>
                </a:schemeClr>
              </a:solidFill>
            </a:endParaRPr>
          </a:p>
        </p:txBody>
      </p:sp>
      <p:pic>
        <p:nvPicPr>
          <p:cNvPr id="4" name="ONR logo" descr="ONR oval Logo Red Blue Gold150ppi3x7.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2930" y="457202"/>
            <a:ext cx="2450306" cy="111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530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69068"/>
            <a:ext cx="6400800" cy="990600"/>
          </a:xfrm>
        </p:spPr>
        <p:txBody>
          <a:bodyPr/>
          <a:lstStyle/>
          <a:p>
            <a:r>
              <a:rPr lang="en-US" dirty="0" err="1" smtClean="0"/>
              <a:t>ITAR</a:t>
            </a:r>
            <a:r>
              <a:rPr lang="en-US" dirty="0" smtClean="0"/>
              <a:t> – Registration Exemptions </a:t>
            </a:r>
            <a:endParaRPr lang="en-US" dirty="0"/>
          </a:p>
        </p:txBody>
      </p:sp>
      <p:sp>
        <p:nvSpPr>
          <p:cNvPr id="3" name="Content Placeholder 2"/>
          <p:cNvSpPr>
            <a:spLocks noGrp="1"/>
          </p:cNvSpPr>
          <p:nvPr>
            <p:ph idx="1"/>
          </p:nvPr>
        </p:nvSpPr>
        <p:spPr>
          <a:xfrm>
            <a:off x="381000" y="1143000"/>
            <a:ext cx="8534400" cy="5410200"/>
          </a:xfrm>
        </p:spPr>
        <p:txBody>
          <a:bodyPr/>
          <a:lstStyle/>
          <a:p>
            <a:pPr marL="0" indent="0">
              <a:buNone/>
            </a:pPr>
            <a:r>
              <a:rPr lang="en-US" sz="2800" dirty="0"/>
              <a:t>§122.1   Registration </a:t>
            </a:r>
            <a:r>
              <a:rPr lang="en-US" sz="2800" dirty="0" smtClean="0"/>
              <a:t>requirements - continued</a:t>
            </a:r>
            <a:endParaRPr lang="en-US" sz="2800" dirty="0"/>
          </a:p>
          <a:p>
            <a:pPr marL="0" indent="0">
              <a:buNone/>
            </a:pPr>
            <a:r>
              <a:rPr lang="en-US" sz="2800" dirty="0" smtClean="0"/>
              <a:t>(</a:t>
            </a:r>
            <a:r>
              <a:rPr lang="en-US" sz="2800" dirty="0"/>
              <a:t>b) </a:t>
            </a:r>
            <a:r>
              <a:rPr lang="en-US" sz="2800" b="1" u="sng" dirty="0"/>
              <a:t>Exemptions</a:t>
            </a:r>
            <a:r>
              <a:rPr lang="en-US" sz="2800" dirty="0"/>
              <a:t>. The registration requirements of paragraph (a) of this section do not apply to:</a:t>
            </a:r>
          </a:p>
          <a:p>
            <a:pPr lvl="1"/>
            <a:r>
              <a:rPr lang="en-US" sz="2400" dirty="0" smtClean="0"/>
              <a:t>(</a:t>
            </a:r>
            <a:r>
              <a:rPr lang="en-US" sz="2400" dirty="0"/>
              <a:t>1) Officers and employees of the U.S. Government acting in an official capacity;</a:t>
            </a:r>
          </a:p>
          <a:p>
            <a:pPr lvl="1"/>
            <a:r>
              <a:rPr lang="en-US" sz="2400" b="1" dirty="0" smtClean="0">
                <a:solidFill>
                  <a:srgbClr val="FF0000"/>
                </a:solidFill>
              </a:rPr>
              <a:t>(</a:t>
            </a:r>
            <a:r>
              <a:rPr lang="en-US" sz="2400" b="1" dirty="0">
                <a:solidFill>
                  <a:srgbClr val="FF0000"/>
                </a:solidFill>
              </a:rPr>
              <a:t>2) Persons whose pertinent business activity is confined to the production of unclassified technical data only;</a:t>
            </a:r>
          </a:p>
          <a:p>
            <a:pPr lvl="1"/>
            <a:r>
              <a:rPr lang="en-US" sz="2400" dirty="0" smtClean="0"/>
              <a:t>(</a:t>
            </a:r>
            <a:r>
              <a:rPr lang="en-US" sz="2400" dirty="0"/>
              <a:t>3) Persons all of whose manufacturing and export activities are licensed under the Atomic Energy Act of 1954, as amended; or</a:t>
            </a:r>
          </a:p>
          <a:p>
            <a:pPr lvl="1"/>
            <a:r>
              <a:rPr lang="en-US" sz="2400" b="1" dirty="0" smtClean="0">
                <a:solidFill>
                  <a:srgbClr val="FF0000"/>
                </a:solidFill>
              </a:rPr>
              <a:t>(</a:t>
            </a:r>
            <a:r>
              <a:rPr lang="en-US" sz="2400" b="1" dirty="0">
                <a:solidFill>
                  <a:srgbClr val="FF0000"/>
                </a:solidFill>
              </a:rPr>
              <a:t>4) Persons who engage in the fabrication of articles solely for experimental or scientific purposes, including research and development.</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10</a:t>
            </a:fld>
            <a:endParaRPr lang="en-US"/>
          </a:p>
        </p:txBody>
      </p:sp>
    </p:spTree>
    <p:extLst>
      <p:ext uri="{BB962C8B-B14F-4D97-AF65-F5344CB8AC3E}">
        <p14:creationId xmlns:p14="http://schemas.microsoft.com/office/powerpoint/2010/main" val="1812901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11</a:t>
            </a:fld>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513124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&amp; Objectives</a:t>
            </a:r>
            <a:endParaRPr lang="en-US" dirty="0"/>
          </a:p>
        </p:txBody>
      </p:sp>
      <p:sp>
        <p:nvSpPr>
          <p:cNvPr id="3" name="Content Placeholder 2"/>
          <p:cNvSpPr>
            <a:spLocks noGrp="1"/>
          </p:cNvSpPr>
          <p:nvPr>
            <p:ph idx="1"/>
          </p:nvPr>
        </p:nvSpPr>
        <p:spPr>
          <a:xfrm>
            <a:off x="423041" y="1143000"/>
            <a:ext cx="8229600" cy="5338000"/>
          </a:xfrm>
        </p:spPr>
        <p:txBody>
          <a:bodyPr/>
          <a:lstStyle/>
          <a:p>
            <a:pPr marL="0" indent="0">
              <a:buNone/>
            </a:pPr>
            <a:r>
              <a:rPr lang="en-US" sz="2400" b="1" u="sng" dirty="0"/>
              <a:t>Goal</a:t>
            </a:r>
            <a:r>
              <a:rPr lang="en-US" sz="2400" b="1" dirty="0"/>
              <a:t>:</a:t>
            </a:r>
            <a:r>
              <a:rPr lang="en-US" sz="2400" dirty="0"/>
              <a:t>  The goal of this webinar is to provide you with information on the US Export Control System, which includes both International Traffic in Arms Regulations (ITAR), managed by the State Department, and Export Administration Regulations (EAR), managed by the Commerce Department. </a:t>
            </a:r>
          </a:p>
          <a:p>
            <a:pPr marL="0" indent="0">
              <a:buNone/>
            </a:pPr>
            <a:endParaRPr lang="en-US" sz="2400" b="1" u="sng" dirty="0" smtClean="0"/>
          </a:p>
          <a:p>
            <a:pPr marL="0" indent="0">
              <a:buNone/>
            </a:pPr>
            <a:r>
              <a:rPr lang="en-US" sz="2400" b="1" u="sng" dirty="0" smtClean="0"/>
              <a:t>Objectives</a:t>
            </a:r>
            <a:r>
              <a:rPr lang="en-US" sz="2400" b="1" dirty="0"/>
              <a:t>:</a:t>
            </a:r>
            <a:r>
              <a:rPr lang="en-US" sz="2400" dirty="0"/>
              <a:t>  By the end of this webinar, </a:t>
            </a:r>
            <a:r>
              <a:rPr lang="en-US" sz="2400" dirty="0" smtClean="0"/>
              <a:t>participants will </a:t>
            </a:r>
            <a:r>
              <a:rPr lang="en-US" sz="2400" dirty="0"/>
              <a:t>better understand:</a:t>
            </a:r>
          </a:p>
          <a:p>
            <a:pPr lvl="0"/>
            <a:r>
              <a:rPr lang="en-US" sz="2400" dirty="0"/>
              <a:t>The United States Munitions List (USML) and ITAR</a:t>
            </a:r>
          </a:p>
          <a:p>
            <a:pPr lvl="0"/>
            <a:r>
              <a:rPr lang="en-US" sz="2400" dirty="0" smtClean="0"/>
              <a:t>The Commerce </a:t>
            </a:r>
            <a:r>
              <a:rPr lang="en-US" sz="2400" dirty="0"/>
              <a:t>Control List (CCL) and EAR</a:t>
            </a:r>
          </a:p>
          <a:p>
            <a:pPr lvl="0"/>
            <a:r>
              <a:rPr lang="en-US" sz="2400" dirty="0"/>
              <a:t>How a technology comes under US Export Control</a:t>
            </a:r>
          </a:p>
          <a:p>
            <a:pPr lvl="0"/>
            <a:r>
              <a:rPr lang="en-US" sz="2400" dirty="0"/>
              <a:t>How export </a:t>
            </a:r>
            <a:r>
              <a:rPr lang="en-US" sz="2400" dirty="0" smtClean="0"/>
              <a:t>controls </a:t>
            </a:r>
            <a:r>
              <a:rPr lang="en-US" sz="2400" dirty="0"/>
              <a:t>affect non-US persons employed by US companies. </a:t>
            </a:r>
          </a:p>
          <a:p>
            <a:endParaRPr lang="en-US" sz="24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12</a:t>
            </a:fld>
            <a:endParaRPr lang="en-US"/>
          </a:p>
        </p:txBody>
      </p:sp>
    </p:spTree>
    <p:extLst>
      <p:ext uri="{BB962C8B-B14F-4D97-AF65-F5344CB8AC3E}">
        <p14:creationId xmlns:p14="http://schemas.microsoft.com/office/powerpoint/2010/main" val="1597482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400800" cy="990600"/>
          </a:xfrm>
        </p:spPr>
        <p:txBody>
          <a:bodyPr/>
          <a:lstStyle/>
          <a:p>
            <a:r>
              <a:rPr lang="en-US" dirty="0" smtClean="0"/>
              <a:t>Bottom Line Up Front (BLUF) 1</a:t>
            </a:r>
            <a:endParaRPr lang="en-US" dirty="0"/>
          </a:p>
        </p:txBody>
      </p:sp>
      <p:sp>
        <p:nvSpPr>
          <p:cNvPr id="3" name="Content Placeholder 2"/>
          <p:cNvSpPr>
            <a:spLocks noGrp="1"/>
          </p:cNvSpPr>
          <p:nvPr>
            <p:ph idx="1"/>
          </p:nvPr>
        </p:nvSpPr>
        <p:spPr>
          <a:xfrm>
            <a:off x="228600" y="1447800"/>
            <a:ext cx="8763000" cy="2667000"/>
          </a:xfrm>
        </p:spPr>
        <p:txBody>
          <a:bodyPr/>
          <a:lstStyle/>
          <a:p>
            <a:pPr>
              <a:lnSpc>
                <a:spcPct val="90000"/>
              </a:lnSpc>
              <a:spcBef>
                <a:spcPts val="0"/>
              </a:spcBef>
              <a:spcAft>
                <a:spcPts val="2400"/>
              </a:spcAft>
            </a:pPr>
            <a:r>
              <a:rPr lang="en-US" sz="4400" dirty="0" smtClean="0"/>
              <a:t>Export rules are NOT set by the Department of Defense </a:t>
            </a:r>
          </a:p>
          <a:p>
            <a:pPr>
              <a:lnSpc>
                <a:spcPct val="90000"/>
              </a:lnSpc>
              <a:spcBef>
                <a:spcPts val="0"/>
              </a:spcBef>
              <a:spcAft>
                <a:spcPts val="2400"/>
              </a:spcAft>
            </a:pPr>
            <a:r>
              <a:rPr lang="en-US" sz="4400" dirty="0" smtClean="0"/>
              <a:t>Exporters must comply with the law</a:t>
            </a:r>
          </a:p>
          <a:p>
            <a:pPr lvl="1">
              <a:lnSpc>
                <a:spcPct val="90000"/>
              </a:lnSpc>
              <a:spcBef>
                <a:spcPts val="0"/>
              </a:spcBef>
              <a:spcAft>
                <a:spcPts val="2400"/>
              </a:spcAft>
            </a:pPr>
            <a:r>
              <a:rPr lang="en-US" sz="4000" dirty="0"/>
              <a:t>I</a:t>
            </a:r>
            <a:r>
              <a:rPr lang="en-US" sz="4000" dirty="0" smtClean="0"/>
              <a:t>gnorance is not a defense</a:t>
            </a:r>
          </a:p>
          <a:p>
            <a:pPr>
              <a:lnSpc>
                <a:spcPct val="90000"/>
              </a:lnSpc>
              <a:spcBef>
                <a:spcPts val="0"/>
              </a:spcBef>
              <a:spcAft>
                <a:spcPts val="2400"/>
              </a:spcAft>
            </a:pPr>
            <a:endParaRPr lang="en-US" sz="4400" dirty="0" smtClean="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13</a:t>
            </a:fld>
            <a:endParaRPr lang="en-US"/>
          </a:p>
        </p:txBody>
      </p:sp>
      <p:sp>
        <p:nvSpPr>
          <p:cNvPr id="5" name="Rectangle 4"/>
          <p:cNvSpPr/>
          <p:nvPr/>
        </p:nvSpPr>
        <p:spPr>
          <a:xfrm>
            <a:off x="472965" y="4947034"/>
            <a:ext cx="8274269" cy="978729"/>
          </a:xfrm>
          <a:prstGeom prst="rect">
            <a:avLst/>
          </a:prstGeom>
          <a:solidFill>
            <a:srgbClr val="FFFFCC"/>
          </a:solidFill>
          <a:ln w="38100">
            <a:solidFill>
              <a:srgbClr val="002060"/>
            </a:solidFill>
          </a:ln>
        </p:spPr>
        <p:txBody>
          <a:bodyPr wrap="square">
            <a:spAutoFit/>
          </a:bodyPr>
          <a:lstStyle/>
          <a:p>
            <a:pPr lvl="0" algn="ctr">
              <a:lnSpc>
                <a:spcPct val="90000"/>
              </a:lnSpc>
              <a:spcBef>
                <a:spcPts val="0"/>
              </a:spcBef>
              <a:spcAft>
                <a:spcPts val="2400"/>
              </a:spcAft>
            </a:pPr>
            <a:r>
              <a:rPr lang="en-US" sz="3200" i="1" dirty="0" smtClean="0">
                <a:solidFill>
                  <a:prstClr val="black"/>
                </a:solidFill>
                <a:latin typeface="Calibri"/>
              </a:rPr>
              <a:t>Exporter = Manufacturer = Technology Developer = Performer on a Contract</a:t>
            </a:r>
            <a:endParaRPr lang="en-US" sz="3200" i="1" dirty="0">
              <a:solidFill>
                <a:prstClr val="black"/>
              </a:solidFill>
              <a:latin typeface="Calibri"/>
            </a:endParaRPr>
          </a:p>
        </p:txBody>
      </p:sp>
    </p:spTree>
    <p:extLst>
      <p:ext uri="{BB962C8B-B14F-4D97-AF65-F5344CB8AC3E}">
        <p14:creationId xmlns:p14="http://schemas.microsoft.com/office/powerpoint/2010/main" val="2699022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 Up Front (BLUF) </a:t>
            </a:r>
            <a:r>
              <a:rPr lang="en-US" dirty="0" smtClean="0"/>
              <a:t> 2</a:t>
            </a:r>
            <a:endParaRPr lang="en-US" dirty="0"/>
          </a:p>
        </p:txBody>
      </p:sp>
      <p:sp>
        <p:nvSpPr>
          <p:cNvPr id="3" name="Content Placeholder 2"/>
          <p:cNvSpPr>
            <a:spLocks noGrp="1"/>
          </p:cNvSpPr>
          <p:nvPr>
            <p:ph idx="1"/>
          </p:nvPr>
        </p:nvSpPr>
        <p:spPr>
          <a:xfrm>
            <a:off x="457200" y="1219200"/>
            <a:ext cx="8458200" cy="5261800"/>
          </a:xfrm>
        </p:spPr>
        <p:txBody>
          <a:bodyPr/>
          <a:lstStyle/>
          <a:p>
            <a:pPr>
              <a:lnSpc>
                <a:spcPct val="90000"/>
              </a:lnSpc>
              <a:spcBef>
                <a:spcPts val="0"/>
              </a:spcBef>
              <a:spcAft>
                <a:spcPts val="1800"/>
              </a:spcAft>
            </a:pPr>
            <a:r>
              <a:rPr lang="en-US" sz="4000" dirty="0"/>
              <a:t>State Department manages the United States Munitions List (USML)</a:t>
            </a:r>
          </a:p>
          <a:p>
            <a:pPr lvl="1">
              <a:lnSpc>
                <a:spcPct val="90000"/>
              </a:lnSpc>
              <a:spcBef>
                <a:spcPts val="0"/>
              </a:spcBef>
              <a:spcAft>
                <a:spcPts val="1800"/>
              </a:spcAft>
            </a:pPr>
            <a:r>
              <a:rPr lang="en-US" sz="3600" i="1" dirty="0"/>
              <a:t>USML items may be eligible for </a:t>
            </a:r>
            <a:r>
              <a:rPr lang="en-US" sz="3600" i="1" dirty="0" smtClean="0"/>
              <a:t>export;  </a:t>
            </a:r>
            <a:r>
              <a:rPr lang="en-US" sz="3600" i="1" dirty="0"/>
              <a:t>a license is </a:t>
            </a:r>
            <a:r>
              <a:rPr lang="en-US" sz="3600" b="1" i="1" dirty="0">
                <a:solidFill>
                  <a:srgbClr val="FF0000"/>
                </a:solidFill>
              </a:rPr>
              <a:t>ALWAYS</a:t>
            </a:r>
            <a:r>
              <a:rPr lang="en-US" sz="3600" i="1" dirty="0"/>
              <a:t> required</a:t>
            </a:r>
          </a:p>
          <a:p>
            <a:pPr>
              <a:lnSpc>
                <a:spcPct val="90000"/>
              </a:lnSpc>
              <a:spcBef>
                <a:spcPts val="0"/>
              </a:spcBef>
              <a:spcAft>
                <a:spcPts val="1800"/>
              </a:spcAft>
            </a:pPr>
            <a:r>
              <a:rPr lang="en-US" sz="4000" dirty="0"/>
              <a:t>Commerce Department manages the Commerce Control List (CCL) </a:t>
            </a:r>
          </a:p>
          <a:p>
            <a:pPr lvl="1">
              <a:lnSpc>
                <a:spcPct val="90000"/>
              </a:lnSpc>
              <a:spcBef>
                <a:spcPts val="0"/>
              </a:spcBef>
              <a:spcAft>
                <a:spcPts val="1800"/>
              </a:spcAft>
            </a:pPr>
            <a:r>
              <a:rPr lang="en-US" sz="3600" i="1" dirty="0"/>
              <a:t>Items on the CCL can be exported; a license </a:t>
            </a:r>
            <a:r>
              <a:rPr lang="en-US" sz="3600" b="1" i="1" dirty="0">
                <a:solidFill>
                  <a:schemeClr val="tx2">
                    <a:lumMod val="60000"/>
                    <a:lumOff val="40000"/>
                  </a:schemeClr>
                </a:solidFill>
              </a:rPr>
              <a:t>MIGHT</a:t>
            </a:r>
            <a:r>
              <a:rPr lang="en-US" sz="3600" i="1" dirty="0"/>
              <a:t> be required</a:t>
            </a:r>
          </a:p>
          <a:p>
            <a:endParaRPr lang="en-US" sz="36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14</a:t>
            </a:fld>
            <a:endParaRPr lang="en-US"/>
          </a:p>
        </p:txBody>
      </p:sp>
    </p:spTree>
    <p:extLst>
      <p:ext uri="{BB962C8B-B14F-4D97-AF65-F5344CB8AC3E}">
        <p14:creationId xmlns:p14="http://schemas.microsoft.com/office/powerpoint/2010/main" val="1286675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Starting with the United States Munitions List (USML)</a:t>
            </a:r>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15</a:t>
            </a:fld>
            <a:endParaRPr lang="en-US"/>
          </a:p>
        </p:txBody>
      </p:sp>
    </p:spTree>
    <p:extLst>
      <p:ext uri="{BB962C8B-B14F-4D97-AF65-F5344CB8AC3E}">
        <p14:creationId xmlns:p14="http://schemas.microsoft.com/office/powerpoint/2010/main" val="2214963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229600" cy="1143000"/>
          </a:xfrm>
        </p:spPr>
        <p:txBody>
          <a:bodyPr>
            <a:normAutofit/>
          </a:bodyPr>
          <a:lstStyle/>
          <a:p>
            <a:r>
              <a:rPr lang="en-US" b="1" dirty="0" smtClean="0"/>
              <a:t>ITAR </a:t>
            </a:r>
            <a:endParaRPr lang="en-US" dirty="0"/>
          </a:p>
        </p:txBody>
      </p:sp>
      <p:sp>
        <p:nvSpPr>
          <p:cNvPr id="4" name="Rectangle 3"/>
          <p:cNvSpPr/>
          <p:nvPr/>
        </p:nvSpPr>
        <p:spPr>
          <a:xfrm>
            <a:off x="152400" y="1225689"/>
            <a:ext cx="8915400" cy="4185761"/>
          </a:xfrm>
          <a:prstGeom prst="rect">
            <a:avLst/>
          </a:prstGeom>
        </p:spPr>
        <p:txBody>
          <a:bodyPr wrap="square">
            <a:spAutoFit/>
          </a:bodyPr>
          <a:lstStyle/>
          <a:p>
            <a:pPr marL="285750" indent="-285750">
              <a:spcAft>
                <a:spcPts val="1200"/>
              </a:spcAft>
              <a:buSzPct val="139000"/>
              <a:buFont typeface="Arial" panose="020B0604020202020204" pitchFamily="34" charset="0"/>
              <a:buChar char="•"/>
            </a:pPr>
            <a:r>
              <a:rPr lang="en-US" sz="2800" dirty="0" smtClean="0"/>
              <a:t>22 </a:t>
            </a:r>
            <a:r>
              <a:rPr lang="en-US" sz="2800" dirty="0"/>
              <a:t>U.S.C. 2778 of the Arms Export Control Act (AECA) provides the </a:t>
            </a:r>
            <a:r>
              <a:rPr lang="en-US" sz="2800" b="1" dirty="0"/>
              <a:t>authority to control the export of defense articles </a:t>
            </a:r>
            <a:r>
              <a:rPr lang="en-US" sz="2800" dirty="0"/>
              <a:t>and services, and charges the President to exercise this </a:t>
            </a:r>
            <a:r>
              <a:rPr lang="en-US" sz="2800" dirty="0" smtClean="0"/>
              <a:t>authority.</a:t>
            </a:r>
          </a:p>
          <a:p>
            <a:pPr marL="800100" lvl="1" indent="-342900">
              <a:spcAft>
                <a:spcPts val="1200"/>
              </a:spcAft>
              <a:buSzPct val="139000"/>
              <a:buFont typeface="Arial" panose="020B0604020202020204" pitchFamily="34" charset="0"/>
              <a:buChar char="–"/>
            </a:pPr>
            <a:r>
              <a:rPr lang="en-US" sz="2400" dirty="0" smtClean="0"/>
              <a:t>Executive </a:t>
            </a:r>
            <a:r>
              <a:rPr lang="en-US" sz="2400" dirty="0"/>
              <a:t>Order 11958, as amended, delegated this statutory authority to the </a:t>
            </a:r>
            <a:r>
              <a:rPr lang="en-US" sz="2400" b="1" dirty="0"/>
              <a:t>Secretary of State. </a:t>
            </a:r>
            <a:endParaRPr lang="en-US" sz="2400" b="1" dirty="0" smtClean="0"/>
          </a:p>
          <a:p>
            <a:pPr marL="800100" lvl="1" indent="-342900">
              <a:spcAft>
                <a:spcPts val="1200"/>
              </a:spcAft>
              <a:buSzPct val="139000"/>
              <a:buFont typeface="Arial" panose="020B0604020202020204" pitchFamily="34" charset="0"/>
              <a:buChar char="–"/>
            </a:pPr>
            <a:r>
              <a:rPr lang="en-US" sz="2400" b="1" dirty="0"/>
              <a:t>International Traffic in Arms Regulations (ITAR) </a:t>
            </a:r>
            <a:r>
              <a:rPr lang="en-US" sz="2400" dirty="0"/>
              <a:t>(22 CFR Parts 120-130), i</a:t>
            </a:r>
            <a:r>
              <a:rPr lang="en-US" sz="2400" dirty="0" smtClean="0"/>
              <a:t>mplements this authority.  </a:t>
            </a:r>
          </a:p>
          <a:p>
            <a:endParaRPr lang="en-US" sz="2800" dirty="0"/>
          </a:p>
        </p:txBody>
      </p:sp>
      <p:sp>
        <p:nvSpPr>
          <p:cNvPr id="3" name="Slide Number Placeholder 2"/>
          <p:cNvSpPr>
            <a:spLocks noGrp="1"/>
          </p:cNvSpPr>
          <p:nvPr>
            <p:ph type="sldNum" sz="quarter" idx="12"/>
          </p:nvPr>
        </p:nvSpPr>
        <p:spPr/>
        <p:txBody>
          <a:bodyPr/>
          <a:lstStyle/>
          <a:p>
            <a:pPr>
              <a:defRPr/>
            </a:pPr>
            <a:fld id="{61533CF6-C69A-4170-8BDF-E994C3D2AAB5}" type="slidenum">
              <a:rPr lang="en-US" smtClean="0"/>
              <a:pPr>
                <a:defRPr/>
              </a:pPr>
              <a:t>16</a:t>
            </a:fld>
            <a:endParaRPr lang="en-US"/>
          </a:p>
        </p:txBody>
      </p:sp>
      <p:sp>
        <p:nvSpPr>
          <p:cNvPr id="5" name="Rectangle 4"/>
          <p:cNvSpPr/>
          <p:nvPr/>
        </p:nvSpPr>
        <p:spPr>
          <a:xfrm>
            <a:off x="457200" y="5400940"/>
            <a:ext cx="7848600" cy="954107"/>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50800">
            <a:solidFill>
              <a:schemeClr val="accent1"/>
            </a:solidFill>
          </a:ln>
        </p:spPr>
        <p:txBody>
          <a:bodyPr wrap="square">
            <a:spAutoFit/>
          </a:bodyPr>
          <a:lstStyle/>
          <a:p>
            <a:pPr algn="ctr">
              <a:spcAft>
                <a:spcPts val="1200"/>
              </a:spcAft>
              <a:buSzPct val="139000"/>
            </a:pPr>
            <a:r>
              <a:rPr lang="en-US" sz="2800" b="1" i="1" dirty="0" smtClean="0">
                <a:solidFill>
                  <a:srgbClr val="0070C0"/>
                </a:solidFill>
              </a:rPr>
              <a:t>ITAR = Rules </a:t>
            </a:r>
            <a:r>
              <a:rPr lang="en-US" sz="2800" b="1" i="1" dirty="0">
                <a:solidFill>
                  <a:srgbClr val="0070C0"/>
                </a:solidFill>
              </a:rPr>
              <a:t>for </a:t>
            </a:r>
            <a:r>
              <a:rPr lang="en-US" sz="2800" b="1" i="1" dirty="0" smtClean="0">
                <a:solidFill>
                  <a:srgbClr val="0070C0"/>
                </a:solidFill>
              </a:rPr>
              <a:t>export </a:t>
            </a:r>
            <a:r>
              <a:rPr lang="en-US" sz="2800" b="1" i="1" dirty="0">
                <a:solidFill>
                  <a:srgbClr val="0070C0"/>
                </a:solidFill>
              </a:rPr>
              <a:t>of </a:t>
            </a:r>
            <a:r>
              <a:rPr lang="en-US" sz="2800" b="1" i="1" dirty="0" smtClean="0">
                <a:solidFill>
                  <a:srgbClr val="0070C0"/>
                </a:solidFill>
              </a:rPr>
              <a:t>defense articles (items on the USML)</a:t>
            </a:r>
            <a:endParaRPr lang="en-US" sz="2800" b="1" i="1" dirty="0">
              <a:solidFill>
                <a:srgbClr val="0070C0"/>
              </a:solidFill>
            </a:endParaRPr>
          </a:p>
        </p:txBody>
      </p:sp>
    </p:spTree>
    <p:extLst>
      <p:ext uri="{BB962C8B-B14F-4D97-AF65-F5344CB8AC3E}">
        <p14:creationId xmlns:p14="http://schemas.microsoft.com/office/powerpoint/2010/main" val="2065568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400800" cy="990600"/>
          </a:xfrm>
        </p:spPr>
        <p:txBody>
          <a:bodyPr/>
          <a:lstStyle/>
          <a:p>
            <a:r>
              <a:rPr lang="en-US" dirty="0" smtClean="0"/>
              <a:t>United States Munitions List</a:t>
            </a:r>
            <a:endParaRPr lang="en-US" dirty="0"/>
          </a:p>
        </p:txBody>
      </p:sp>
      <p:sp>
        <p:nvSpPr>
          <p:cNvPr id="3" name="Content Placeholder 2"/>
          <p:cNvSpPr>
            <a:spLocks noGrp="1"/>
          </p:cNvSpPr>
          <p:nvPr>
            <p:ph idx="1"/>
          </p:nvPr>
        </p:nvSpPr>
        <p:spPr>
          <a:xfrm>
            <a:off x="304800" y="1143000"/>
            <a:ext cx="8763000" cy="3200400"/>
          </a:xfrm>
        </p:spPr>
        <p:txBody>
          <a:bodyPr>
            <a:noAutofit/>
          </a:bodyPr>
          <a:lstStyle/>
          <a:p>
            <a:pPr>
              <a:lnSpc>
                <a:spcPct val="90000"/>
              </a:lnSpc>
              <a:spcBef>
                <a:spcPts val="0"/>
              </a:spcBef>
              <a:spcAft>
                <a:spcPts val="600"/>
              </a:spcAft>
            </a:pPr>
            <a:r>
              <a:rPr lang="en-US" sz="3600" dirty="0"/>
              <a:t>USML is a “positive control” list –</a:t>
            </a:r>
          </a:p>
          <a:p>
            <a:pPr lvl="1">
              <a:lnSpc>
                <a:spcPct val="90000"/>
              </a:lnSpc>
              <a:spcBef>
                <a:spcPts val="0"/>
              </a:spcBef>
              <a:spcAft>
                <a:spcPts val="600"/>
              </a:spcAft>
            </a:pPr>
            <a:r>
              <a:rPr lang="en-US" sz="3200" dirty="0"/>
              <a:t> if an item is on the list, it is </a:t>
            </a:r>
            <a:r>
              <a:rPr lang="en-US" sz="3200" dirty="0" smtClean="0"/>
              <a:t>ITAR controlled  </a:t>
            </a:r>
            <a:endParaRPr lang="en-US" sz="3200" dirty="0"/>
          </a:p>
          <a:p>
            <a:pPr>
              <a:lnSpc>
                <a:spcPct val="90000"/>
              </a:lnSpc>
              <a:spcBef>
                <a:spcPts val="0"/>
              </a:spcBef>
              <a:spcAft>
                <a:spcPts val="600"/>
              </a:spcAft>
            </a:pPr>
            <a:r>
              <a:rPr lang="en-US" sz="3600" dirty="0" smtClean="0"/>
              <a:t>USML available online:   </a:t>
            </a:r>
          </a:p>
          <a:p>
            <a:pPr>
              <a:lnSpc>
                <a:spcPct val="90000"/>
              </a:lnSpc>
              <a:spcBef>
                <a:spcPts val="0"/>
              </a:spcBef>
              <a:spcAft>
                <a:spcPts val="600"/>
              </a:spcAft>
            </a:pPr>
            <a:r>
              <a:rPr lang="en-US" sz="3600" dirty="0" smtClean="0">
                <a:hlinkClick r:id="rId2"/>
              </a:rPr>
              <a:t>https</a:t>
            </a:r>
            <a:r>
              <a:rPr lang="en-US" sz="3600" dirty="0">
                <a:hlinkClick r:id="rId2"/>
              </a:rPr>
              <a:t>://ecfr.io/Title-22/Part-121</a:t>
            </a:r>
            <a:endParaRPr lang="en-US" sz="3600" dirty="0" smtClean="0"/>
          </a:p>
          <a:p>
            <a:pPr lvl="1">
              <a:lnSpc>
                <a:spcPct val="90000"/>
              </a:lnSpc>
              <a:spcBef>
                <a:spcPts val="0"/>
              </a:spcBef>
              <a:spcAft>
                <a:spcPts val="600"/>
              </a:spcAft>
            </a:pPr>
            <a:r>
              <a:rPr lang="en-US" sz="3200" dirty="0" smtClean="0"/>
              <a:t>Or just Google “ECFR USML”</a:t>
            </a:r>
          </a:p>
          <a:p>
            <a:pPr lvl="1">
              <a:lnSpc>
                <a:spcPct val="90000"/>
              </a:lnSpc>
              <a:spcBef>
                <a:spcPts val="0"/>
              </a:spcBef>
              <a:spcAft>
                <a:spcPts val="600"/>
              </a:spcAft>
            </a:pPr>
            <a:r>
              <a:rPr lang="en-US" sz="3200" dirty="0" smtClean="0"/>
              <a:t>ECFR = Electronic Code of Federal Regulations</a:t>
            </a:r>
          </a:p>
          <a:p>
            <a:pPr marL="0" indent="0">
              <a:lnSpc>
                <a:spcPct val="90000"/>
              </a:lnSpc>
              <a:spcBef>
                <a:spcPts val="0"/>
              </a:spcBef>
              <a:spcAft>
                <a:spcPts val="600"/>
              </a:spcAft>
              <a:buNone/>
            </a:pPr>
            <a:endParaRPr lang="en-US" sz="4000" dirty="0" smtClean="0"/>
          </a:p>
          <a:p>
            <a:pPr lvl="1">
              <a:lnSpc>
                <a:spcPct val="90000"/>
              </a:lnSpc>
              <a:spcBef>
                <a:spcPts val="0"/>
              </a:spcBef>
            </a:pPr>
            <a:endParaRPr lang="en-US" sz="20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17</a:t>
            </a:fld>
            <a:endParaRPr lang="en-US" dirty="0"/>
          </a:p>
        </p:txBody>
      </p:sp>
      <p:sp>
        <p:nvSpPr>
          <p:cNvPr id="5" name="Rectangle 4"/>
          <p:cNvSpPr/>
          <p:nvPr/>
        </p:nvSpPr>
        <p:spPr>
          <a:xfrm>
            <a:off x="609600" y="4648200"/>
            <a:ext cx="7467600" cy="954107"/>
          </a:xfrm>
          <a:prstGeom prst="rect">
            <a:avLst/>
          </a:prstGeom>
          <a:solidFill>
            <a:srgbClr val="FFFFCC"/>
          </a:solidFill>
          <a:ln w="38100">
            <a:solidFill>
              <a:srgbClr val="0070C0"/>
            </a:solidFill>
          </a:ln>
        </p:spPr>
        <p:txBody>
          <a:bodyPr wrap="square">
            <a:spAutoFit/>
          </a:bodyPr>
          <a:lstStyle/>
          <a:p>
            <a:r>
              <a:rPr lang="en-US" sz="2800" i="1" dirty="0">
                <a:solidFill>
                  <a:srgbClr val="0070C0"/>
                </a:solidFill>
              </a:rPr>
              <a:t>Access to technical data by a </a:t>
            </a:r>
            <a:r>
              <a:rPr lang="en-US" sz="2800" i="1" dirty="0" smtClean="0">
                <a:solidFill>
                  <a:srgbClr val="0070C0"/>
                </a:solidFill>
              </a:rPr>
              <a:t>“foreign person” </a:t>
            </a:r>
            <a:r>
              <a:rPr lang="en-US" sz="2800" i="1" dirty="0">
                <a:solidFill>
                  <a:srgbClr val="0070C0"/>
                </a:solidFill>
              </a:rPr>
              <a:t>is considered an export and requires a license</a:t>
            </a:r>
          </a:p>
        </p:txBody>
      </p:sp>
      <p:sp>
        <p:nvSpPr>
          <p:cNvPr id="6" name="TextBox 5"/>
          <p:cNvSpPr txBox="1"/>
          <p:nvPr/>
        </p:nvSpPr>
        <p:spPr>
          <a:xfrm>
            <a:off x="5382804" y="5856987"/>
            <a:ext cx="3711272" cy="369332"/>
          </a:xfrm>
          <a:prstGeom prst="rect">
            <a:avLst/>
          </a:prstGeom>
          <a:noFill/>
        </p:spPr>
        <p:txBody>
          <a:bodyPr wrap="none" rtlCol="0">
            <a:spAutoFit/>
          </a:bodyPr>
          <a:lstStyle/>
          <a:p>
            <a:r>
              <a:rPr lang="en-US" dirty="0"/>
              <a:t>m</a:t>
            </a:r>
            <a:r>
              <a:rPr lang="en-US" dirty="0" smtClean="0"/>
              <a:t>ore on “foreign persons” later…..</a:t>
            </a:r>
            <a:endParaRPr lang="en-US" dirty="0"/>
          </a:p>
        </p:txBody>
      </p:sp>
    </p:spTree>
    <p:extLst>
      <p:ext uri="{BB962C8B-B14F-4D97-AF65-F5344CB8AC3E}">
        <p14:creationId xmlns:p14="http://schemas.microsoft.com/office/powerpoint/2010/main" val="358447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75920"/>
            <a:ext cx="6400800" cy="990600"/>
          </a:xfrm>
        </p:spPr>
        <p:txBody>
          <a:bodyPr>
            <a:noAutofit/>
          </a:bodyPr>
          <a:lstStyle/>
          <a:p>
            <a:r>
              <a:rPr lang="en-US" dirty="0" smtClean="0"/>
              <a:t>USML Categories, </a:t>
            </a:r>
            <a:r>
              <a:rPr lang="en-US" dirty="0"/>
              <a:t>1</a:t>
            </a:r>
            <a:r>
              <a:rPr lang="en-US" dirty="0" smtClean="0"/>
              <a:t>-10</a:t>
            </a:r>
            <a:br>
              <a:rPr lang="en-US" dirty="0" smtClean="0"/>
            </a:br>
            <a:endParaRPr lang="en-US" dirty="0"/>
          </a:p>
        </p:txBody>
      </p:sp>
      <p:sp>
        <p:nvSpPr>
          <p:cNvPr id="3" name="Content Placeholder 2"/>
          <p:cNvSpPr>
            <a:spLocks noGrp="1"/>
          </p:cNvSpPr>
          <p:nvPr>
            <p:ph idx="1"/>
          </p:nvPr>
        </p:nvSpPr>
        <p:spPr>
          <a:xfrm>
            <a:off x="381000" y="1143000"/>
            <a:ext cx="8418786" cy="5165834"/>
          </a:xfrm>
        </p:spPr>
        <p:txBody>
          <a:bodyPr>
            <a:noAutofit/>
          </a:bodyPr>
          <a:lstStyle/>
          <a:p>
            <a:pPr marL="461963" indent="-461963">
              <a:lnSpc>
                <a:spcPct val="90000"/>
              </a:lnSpc>
              <a:spcBef>
                <a:spcPts val="1200"/>
              </a:spcBef>
              <a:buFont typeface="+mj-lt"/>
              <a:buAutoNum type="romanUcPeriod"/>
            </a:pPr>
            <a:r>
              <a:rPr lang="en-US" sz="2200" dirty="0" smtClean="0">
                <a:cs typeface="Times New Roman" panose="02020603050405020304" pitchFamily="18" charset="0"/>
              </a:rPr>
              <a:t>Firearms &amp; Close Assault Weapons</a:t>
            </a:r>
          </a:p>
          <a:p>
            <a:pPr marL="461963" indent="-461963">
              <a:lnSpc>
                <a:spcPct val="90000"/>
              </a:lnSpc>
              <a:spcBef>
                <a:spcPts val="1200"/>
              </a:spcBef>
              <a:buFont typeface="+mj-lt"/>
              <a:buAutoNum type="romanUcPeriod"/>
            </a:pPr>
            <a:r>
              <a:rPr lang="en-US" sz="2200" dirty="0" smtClean="0">
                <a:cs typeface="Times New Roman" panose="02020603050405020304" pitchFamily="18" charset="0"/>
              </a:rPr>
              <a:t>Guns and Armament</a:t>
            </a:r>
          </a:p>
          <a:p>
            <a:pPr marL="461963" indent="-461963">
              <a:lnSpc>
                <a:spcPct val="90000"/>
              </a:lnSpc>
              <a:spcBef>
                <a:spcPts val="1200"/>
              </a:spcBef>
              <a:buFont typeface="+mj-lt"/>
              <a:buAutoNum type="romanUcPeriod"/>
            </a:pPr>
            <a:r>
              <a:rPr lang="en-US" sz="2200" dirty="0" smtClean="0">
                <a:cs typeface="Times New Roman" panose="02020603050405020304" pitchFamily="18" charset="0"/>
              </a:rPr>
              <a:t>Ammunition and Ordnance</a:t>
            </a:r>
          </a:p>
          <a:p>
            <a:pPr marL="461963" indent="-461963">
              <a:lnSpc>
                <a:spcPct val="90000"/>
              </a:lnSpc>
              <a:spcBef>
                <a:spcPts val="1200"/>
              </a:spcBef>
              <a:buFont typeface="+mj-lt"/>
              <a:buAutoNum type="romanUcPeriod"/>
            </a:pPr>
            <a:r>
              <a:rPr lang="en-US" sz="2200" dirty="0">
                <a:cs typeface="Times New Roman" panose="02020603050405020304" pitchFamily="18" charset="0"/>
              </a:rPr>
              <a:t>Launch Vehicles, Guided Missiles, Ballistic Missiles, Rockets, Torpedoes, Bombs, and Mines</a:t>
            </a:r>
          </a:p>
          <a:p>
            <a:pPr marL="461963" indent="-461963">
              <a:lnSpc>
                <a:spcPct val="90000"/>
              </a:lnSpc>
              <a:spcBef>
                <a:spcPts val="1200"/>
              </a:spcBef>
              <a:buFont typeface="+mj-lt"/>
              <a:buAutoNum type="romanUcPeriod"/>
            </a:pPr>
            <a:r>
              <a:rPr lang="en-US" sz="2200" dirty="0" smtClean="0">
                <a:cs typeface="Times New Roman" panose="02020603050405020304" pitchFamily="18" charset="0"/>
              </a:rPr>
              <a:t>Explosives and Energetic Materials, Propellants, Incendiary Agents, and Their Constituents</a:t>
            </a:r>
          </a:p>
          <a:p>
            <a:pPr marL="461963" indent="-461963">
              <a:buFont typeface="+mj-lt"/>
              <a:buAutoNum type="romanUcPeriod" startAt="6"/>
            </a:pPr>
            <a:r>
              <a:rPr lang="en-US" sz="2200" dirty="0">
                <a:cs typeface="Times New Roman" panose="02020603050405020304" pitchFamily="18" charset="0"/>
              </a:rPr>
              <a:t> Surface Vessels of War</a:t>
            </a:r>
          </a:p>
          <a:p>
            <a:pPr marL="461963" indent="-461963">
              <a:buFont typeface="+mj-lt"/>
              <a:buAutoNum type="romanUcPeriod" startAt="6"/>
            </a:pPr>
            <a:r>
              <a:rPr lang="en-US" sz="2200" dirty="0">
                <a:cs typeface="Times New Roman" panose="02020603050405020304" pitchFamily="18" charset="0"/>
              </a:rPr>
              <a:t> </a:t>
            </a:r>
            <a:r>
              <a:rPr lang="en-US" sz="2200" dirty="0" smtClean="0">
                <a:cs typeface="Times New Roman" panose="02020603050405020304" pitchFamily="18" charset="0"/>
              </a:rPr>
              <a:t>Ground </a:t>
            </a:r>
            <a:r>
              <a:rPr lang="en-US" sz="2200" dirty="0">
                <a:cs typeface="Times New Roman" panose="02020603050405020304" pitchFamily="18" charset="0"/>
              </a:rPr>
              <a:t>Vehicles</a:t>
            </a:r>
          </a:p>
          <a:p>
            <a:pPr marL="461963" indent="-461963">
              <a:buFont typeface="+mj-lt"/>
              <a:buAutoNum type="romanUcPeriod" startAt="6"/>
            </a:pPr>
            <a:r>
              <a:rPr lang="en-US" sz="2200" dirty="0">
                <a:cs typeface="Times New Roman" panose="02020603050405020304" pitchFamily="18" charset="0"/>
              </a:rPr>
              <a:t>  Aircraft</a:t>
            </a:r>
          </a:p>
          <a:p>
            <a:pPr marL="461963" indent="-461963">
              <a:buFont typeface="+mj-lt"/>
              <a:buAutoNum type="romanUcPeriod" startAt="6"/>
            </a:pPr>
            <a:r>
              <a:rPr lang="en-US" sz="2200" dirty="0">
                <a:cs typeface="Times New Roman" panose="02020603050405020304" pitchFamily="18" charset="0"/>
              </a:rPr>
              <a:t>  </a:t>
            </a:r>
            <a:r>
              <a:rPr lang="en-US" sz="2200" dirty="0" smtClean="0">
                <a:cs typeface="Times New Roman" panose="02020603050405020304" pitchFamily="18" charset="0"/>
              </a:rPr>
              <a:t>Military </a:t>
            </a:r>
            <a:r>
              <a:rPr lang="en-US" sz="2200" dirty="0">
                <a:cs typeface="Times New Roman" panose="02020603050405020304" pitchFamily="18" charset="0"/>
              </a:rPr>
              <a:t>Training </a:t>
            </a:r>
            <a:r>
              <a:rPr lang="en-US" sz="2200" dirty="0" smtClean="0">
                <a:cs typeface="Times New Roman" panose="02020603050405020304" pitchFamily="18" charset="0"/>
              </a:rPr>
              <a:t>Equipment</a:t>
            </a:r>
          </a:p>
          <a:p>
            <a:pPr marL="461963" indent="-461963">
              <a:buFont typeface="+mj-lt"/>
              <a:buAutoNum type="romanUcPeriod" startAt="6"/>
            </a:pPr>
            <a:r>
              <a:rPr lang="en-US" sz="2200" dirty="0">
                <a:cs typeface="Times New Roman" panose="02020603050405020304" pitchFamily="18" charset="0"/>
              </a:rPr>
              <a:t> Personal Protective Equipment</a:t>
            </a:r>
            <a:endParaRPr lang="en-US" sz="2200" dirty="0" smtClean="0">
              <a:cs typeface="Times New Roman" panose="02020603050405020304" pitchFamily="18" charset="0"/>
            </a:endParaRPr>
          </a:p>
          <a:p>
            <a:pPr marL="0" indent="0">
              <a:buNone/>
            </a:pPr>
            <a:endParaRPr lang="en-US" sz="2000" dirty="0" smtClean="0"/>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18</a:t>
            </a:fld>
            <a:endParaRPr lang="en-US"/>
          </a:p>
        </p:txBody>
      </p:sp>
    </p:spTree>
    <p:extLst>
      <p:ext uri="{BB962C8B-B14F-4D97-AF65-F5344CB8AC3E}">
        <p14:creationId xmlns:p14="http://schemas.microsoft.com/office/powerpoint/2010/main" val="3295641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400800" cy="990600"/>
          </a:xfrm>
        </p:spPr>
        <p:txBody>
          <a:bodyPr>
            <a:noAutofit/>
          </a:bodyPr>
          <a:lstStyle/>
          <a:p>
            <a:r>
              <a:rPr lang="en-US" dirty="0" smtClean="0"/>
              <a:t>USML Categories 11-21</a:t>
            </a:r>
            <a:br>
              <a:rPr lang="en-US" dirty="0" smtClean="0"/>
            </a:br>
            <a:endParaRPr lang="en-US" dirty="0"/>
          </a:p>
        </p:txBody>
      </p:sp>
      <p:sp>
        <p:nvSpPr>
          <p:cNvPr id="3" name="Content Placeholder 2"/>
          <p:cNvSpPr>
            <a:spLocks noGrp="1"/>
          </p:cNvSpPr>
          <p:nvPr>
            <p:ph idx="1"/>
          </p:nvPr>
        </p:nvSpPr>
        <p:spPr>
          <a:xfrm>
            <a:off x="381000" y="990600"/>
            <a:ext cx="8229600" cy="4953000"/>
          </a:xfrm>
        </p:spPr>
        <p:txBody>
          <a:bodyPr>
            <a:noAutofit/>
          </a:bodyPr>
          <a:lstStyle/>
          <a:p>
            <a:pPr marL="746125" indent="-746125">
              <a:buFont typeface="+mj-lt"/>
              <a:buAutoNum type="romanUcPeriod" startAt="11"/>
            </a:pPr>
            <a:r>
              <a:rPr lang="en-US" sz="2200" dirty="0" smtClean="0">
                <a:cs typeface="Times New Roman" panose="02020603050405020304" pitchFamily="18" charset="0"/>
              </a:rPr>
              <a:t>Military Electronics</a:t>
            </a:r>
          </a:p>
          <a:p>
            <a:pPr marL="746125" indent="-746125">
              <a:buFont typeface="+mj-lt"/>
              <a:buAutoNum type="romanUcPeriod" startAt="11"/>
            </a:pPr>
            <a:r>
              <a:rPr lang="en-US" sz="2200" dirty="0" smtClean="0">
                <a:cs typeface="Times New Roman" panose="02020603050405020304" pitchFamily="18" charset="0"/>
              </a:rPr>
              <a:t>Fire Control, Laser, Imaging, and Guidance Equipment</a:t>
            </a:r>
          </a:p>
          <a:p>
            <a:pPr marL="746125" indent="-746125">
              <a:buFont typeface="+mj-lt"/>
              <a:buAutoNum type="romanUcPeriod" startAt="11"/>
            </a:pPr>
            <a:r>
              <a:rPr lang="en-US" sz="2200" dirty="0" smtClean="0">
                <a:cs typeface="Times New Roman" panose="02020603050405020304" pitchFamily="18" charset="0"/>
              </a:rPr>
              <a:t>Materials and Miscellaneous Articles</a:t>
            </a:r>
          </a:p>
          <a:p>
            <a:pPr marL="746125" indent="-746125">
              <a:buFont typeface="+mj-lt"/>
              <a:buAutoNum type="romanUcPeriod" startAt="11"/>
            </a:pPr>
            <a:r>
              <a:rPr lang="en-US" sz="2200" dirty="0" smtClean="0">
                <a:cs typeface="Times New Roman" panose="02020603050405020304" pitchFamily="18" charset="0"/>
              </a:rPr>
              <a:t>Toxicological </a:t>
            </a:r>
            <a:r>
              <a:rPr lang="en-US" sz="2200" dirty="0">
                <a:cs typeface="Times New Roman" panose="02020603050405020304" pitchFamily="18" charset="0"/>
              </a:rPr>
              <a:t>Agents, Including Chemical Agents, Biological Agents, and Associated Equipment </a:t>
            </a:r>
          </a:p>
          <a:p>
            <a:pPr marL="746125" indent="-746125">
              <a:buFont typeface="+mj-lt"/>
              <a:buAutoNum type="romanUcPeriod" startAt="11"/>
            </a:pPr>
            <a:r>
              <a:rPr lang="en-US" sz="2200" dirty="0">
                <a:cs typeface="Times New Roman" panose="02020603050405020304" pitchFamily="18" charset="0"/>
              </a:rPr>
              <a:t>Spacecraft </a:t>
            </a:r>
            <a:r>
              <a:rPr lang="en-US" sz="2200" dirty="0" smtClean="0">
                <a:cs typeface="Times New Roman" panose="02020603050405020304" pitchFamily="18" charset="0"/>
              </a:rPr>
              <a:t>and Related Articles </a:t>
            </a:r>
            <a:endParaRPr lang="en-US" sz="2200" dirty="0">
              <a:cs typeface="Times New Roman" panose="02020603050405020304" pitchFamily="18" charset="0"/>
            </a:endParaRPr>
          </a:p>
          <a:p>
            <a:pPr marL="746125" indent="-746125">
              <a:buFont typeface="+mj-lt"/>
              <a:buAutoNum type="romanUcPeriod" startAt="11"/>
            </a:pPr>
            <a:r>
              <a:rPr lang="en-US" sz="2200" dirty="0">
                <a:cs typeface="Times New Roman" panose="02020603050405020304" pitchFamily="18" charset="0"/>
              </a:rPr>
              <a:t>Nuclear Weapons Related </a:t>
            </a:r>
            <a:r>
              <a:rPr lang="en-US" sz="2200" dirty="0" smtClean="0">
                <a:cs typeface="Times New Roman" panose="02020603050405020304" pitchFamily="18" charset="0"/>
              </a:rPr>
              <a:t>Articles</a:t>
            </a:r>
          </a:p>
          <a:p>
            <a:pPr marL="746125" indent="-746125">
              <a:buFont typeface="+mj-lt"/>
              <a:buAutoNum type="romanUcPeriod" startAt="11"/>
            </a:pPr>
            <a:r>
              <a:rPr lang="en-US" sz="2200" dirty="0" smtClean="0">
                <a:cs typeface="Times New Roman" panose="02020603050405020304" pitchFamily="18" charset="0"/>
              </a:rPr>
              <a:t>Classified </a:t>
            </a:r>
            <a:r>
              <a:rPr lang="en-US" sz="2200" dirty="0">
                <a:cs typeface="Times New Roman" panose="02020603050405020304" pitchFamily="18" charset="0"/>
              </a:rPr>
              <a:t>Articles, Technical Data, and Defense Services Not Otherwise </a:t>
            </a:r>
            <a:r>
              <a:rPr lang="en-US" sz="2200" dirty="0" smtClean="0">
                <a:cs typeface="Times New Roman" panose="02020603050405020304" pitchFamily="18" charset="0"/>
              </a:rPr>
              <a:t>Enumerated</a:t>
            </a:r>
          </a:p>
          <a:p>
            <a:pPr marL="746125" indent="-746125">
              <a:buFont typeface="+mj-lt"/>
              <a:buAutoNum type="romanUcPeriod" startAt="11"/>
            </a:pPr>
            <a:r>
              <a:rPr lang="en-US" sz="2200" dirty="0" smtClean="0">
                <a:cs typeface="Times New Roman" panose="02020603050405020304" pitchFamily="18" charset="0"/>
              </a:rPr>
              <a:t>Directed </a:t>
            </a:r>
            <a:r>
              <a:rPr lang="en-US" sz="2200" dirty="0">
                <a:cs typeface="Times New Roman" panose="02020603050405020304" pitchFamily="18" charset="0"/>
              </a:rPr>
              <a:t>Energy Weapons </a:t>
            </a:r>
            <a:endParaRPr lang="en-US" sz="2200" dirty="0" smtClean="0">
              <a:cs typeface="Times New Roman" panose="02020603050405020304" pitchFamily="18" charset="0"/>
            </a:endParaRPr>
          </a:p>
          <a:p>
            <a:pPr marL="746125" indent="-746125">
              <a:buFont typeface="+mj-lt"/>
              <a:buAutoNum type="romanUcPeriod" startAt="11"/>
            </a:pPr>
            <a:r>
              <a:rPr lang="en-US" sz="2200" dirty="0" smtClean="0">
                <a:cs typeface="Times New Roman" panose="02020603050405020304" pitchFamily="18" charset="0"/>
              </a:rPr>
              <a:t>Gas </a:t>
            </a:r>
            <a:r>
              <a:rPr lang="en-US" sz="2200" dirty="0">
                <a:cs typeface="Times New Roman" panose="02020603050405020304" pitchFamily="18" charset="0"/>
              </a:rPr>
              <a:t>Turbine Engines and Associated </a:t>
            </a:r>
            <a:r>
              <a:rPr lang="en-US" sz="2200" dirty="0" smtClean="0">
                <a:cs typeface="Times New Roman" panose="02020603050405020304" pitchFamily="18" charset="0"/>
              </a:rPr>
              <a:t>Equipment</a:t>
            </a:r>
          </a:p>
          <a:p>
            <a:pPr marL="746125" indent="-746125">
              <a:buFont typeface="+mj-lt"/>
              <a:buAutoNum type="romanUcPeriod" startAt="11"/>
            </a:pPr>
            <a:r>
              <a:rPr lang="en-US" sz="2200" dirty="0" smtClean="0">
                <a:cs typeface="Times New Roman" panose="02020603050405020304" pitchFamily="18" charset="0"/>
              </a:rPr>
              <a:t>Submersible </a:t>
            </a:r>
            <a:r>
              <a:rPr lang="en-US" sz="2200" dirty="0">
                <a:cs typeface="Times New Roman" panose="02020603050405020304" pitchFamily="18" charset="0"/>
              </a:rPr>
              <a:t>Vessels and Related </a:t>
            </a:r>
            <a:r>
              <a:rPr lang="en-US" sz="2200" dirty="0" smtClean="0">
                <a:cs typeface="Times New Roman" panose="02020603050405020304" pitchFamily="18" charset="0"/>
              </a:rPr>
              <a:t>Articles</a:t>
            </a:r>
          </a:p>
          <a:p>
            <a:pPr marL="746125" indent="-746125">
              <a:buFont typeface="+mj-lt"/>
              <a:buAutoNum type="romanUcPeriod" startAt="11"/>
            </a:pPr>
            <a:r>
              <a:rPr lang="en-US" sz="2200" dirty="0" smtClean="0">
                <a:cs typeface="Times New Roman" panose="02020603050405020304" pitchFamily="18" charset="0"/>
              </a:rPr>
              <a:t>Articles</a:t>
            </a:r>
            <a:r>
              <a:rPr lang="en-US" sz="2200" dirty="0">
                <a:cs typeface="Times New Roman" panose="02020603050405020304" pitchFamily="18" charset="0"/>
              </a:rPr>
              <a:t>, Technical Data, and Defense Services Not Otherwise Enumerated</a:t>
            </a:r>
          </a:p>
          <a:p>
            <a:pPr marL="0" indent="0">
              <a:buNone/>
            </a:pPr>
            <a:endParaRPr lang="en-US" sz="2200" dirty="0">
              <a:cs typeface="Times New Roman" panose="02020603050405020304" pitchFamily="18" charset="0"/>
            </a:endParaRPr>
          </a:p>
          <a:p>
            <a:pPr marL="685800" indent="-685800">
              <a:buFont typeface="+mj-lt"/>
              <a:buAutoNum type="romanUcPeriod" startAt="6"/>
            </a:pPr>
            <a:endParaRPr lang="en-US" sz="2200" dirty="0">
              <a:cs typeface="Times New Roman" panose="02020603050405020304" pitchFamily="18" charset="0"/>
            </a:endParaRPr>
          </a:p>
          <a:p>
            <a:pPr marL="685800" indent="-685800">
              <a:buFont typeface="+mj-lt"/>
              <a:buAutoNum type="romanUcPeriod" startAt="6"/>
            </a:pPr>
            <a:endParaRPr lang="en-US" sz="2200" dirty="0" smtClean="0">
              <a:cs typeface="Times New Roman" panose="02020603050405020304" pitchFamily="18" charset="0"/>
            </a:endParaRPr>
          </a:p>
          <a:p>
            <a:pPr marL="571500" indent="-571500">
              <a:buFont typeface="+mj-lt"/>
              <a:buAutoNum type="romanUcPeriod" startAt="6"/>
            </a:pPr>
            <a:endParaRPr lang="en-US" sz="2200" dirty="0" smtClean="0"/>
          </a:p>
          <a:p>
            <a:endParaRPr lang="en-US" sz="2200" dirty="0" smtClean="0"/>
          </a:p>
          <a:p>
            <a:endParaRPr lang="en-US" sz="22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19</a:t>
            </a:fld>
            <a:endParaRPr lang="en-US"/>
          </a:p>
        </p:txBody>
      </p:sp>
    </p:spTree>
    <p:extLst>
      <p:ext uri="{BB962C8B-B14F-4D97-AF65-F5344CB8AC3E}">
        <p14:creationId xmlns:p14="http://schemas.microsoft.com/office/powerpoint/2010/main" val="3600471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Cathy Mulé</a:t>
            </a:r>
            <a:endParaRPr lang="en-US" dirty="0"/>
          </a:p>
        </p:txBody>
      </p:sp>
      <p:sp>
        <p:nvSpPr>
          <p:cNvPr id="3" name="Content Placeholder 2"/>
          <p:cNvSpPr>
            <a:spLocks noGrp="1"/>
          </p:cNvSpPr>
          <p:nvPr>
            <p:ph idx="1"/>
          </p:nvPr>
        </p:nvSpPr>
        <p:spPr>
          <a:xfrm>
            <a:off x="457200" y="990600"/>
            <a:ext cx="8305800" cy="5638800"/>
          </a:xfrm>
        </p:spPr>
        <p:txBody>
          <a:bodyPr/>
          <a:lstStyle/>
          <a:p>
            <a:r>
              <a:rPr lang="en-US" sz="2800" dirty="0" smtClean="0"/>
              <a:t>S&amp;T Intelligence Liaison Officer at the Office of Naval Research (ONR) in Arlington, VA</a:t>
            </a:r>
          </a:p>
          <a:p>
            <a:r>
              <a:rPr lang="en-US" sz="2800" dirty="0" smtClean="0"/>
              <a:t>ONR funds basic, applied, and advanced research to advance naval power</a:t>
            </a:r>
          </a:p>
          <a:p>
            <a:pPr lvl="1"/>
            <a:r>
              <a:rPr lang="en-US" sz="2400" dirty="0" smtClean="0"/>
              <a:t>Industry, academia, government labs</a:t>
            </a:r>
          </a:p>
          <a:p>
            <a:pPr lvl="1"/>
            <a:r>
              <a:rPr lang="en-US" sz="2400" dirty="0" smtClean="0"/>
              <a:t>Overall manager of the Navy SBIR program (ONR, NAVSEA, NAVAIR, NAVWAR, MARCORSYSCOM)</a:t>
            </a:r>
          </a:p>
          <a:p>
            <a:r>
              <a:rPr lang="en-US" sz="2800" dirty="0" smtClean="0"/>
              <a:t>Why is the intel liaison talking about export control?</a:t>
            </a:r>
          </a:p>
          <a:p>
            <a:pPr lvl="1"/>
            <a:r>
              <a:rPr lang="en-US" sz="2400" dirty="0" smtClean="0"/>
              <a:t>Export controls are for National Security, protecting US technology advantage over adversaries</a:t>
            </a:r>
          </a:p>
          <a:p>
            <a:pPr lvl="1"/>
            <a:r>
              <a:rPr lang="en-US" sz="2400" dirty="0" smtClean="0"/>
              <a:t>Intelligence provides insights on the capabilities   adversaries are attempting to gain</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2</a:t>
            </a:fld>
            <a:endParaRPr lang="en-US"/>
          </a:p>
        </p:txBody>
      </p:sp>
    </p:spTree>
    <p:extLst>
      <p:ext uri="{BB962C8B-B14F-4D97-AF65-F5344CB8AC3E}">
        <p14:creationId xmlns:p14="http://schemas.microsoft.com/office/powerpoint/2010/main" val="1564186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USML Example - Easy</a:t>
            </a:r>
            <a:endParaRPr lang="en-US" dirty="0"/>
          </a:p>
        </p:txBody>
      </p:sp>
      <p:sp>
        <p:nvSpPr>
          <p:cNvPr id="3" name="Content Placeholder 2"/>
          <p:cNvSpPr>
            <a:spLocks noGrp="1"/>
          </p:cNvSpPr>
          <p:nvPr>
            <p:ph idx="1"/>
          </p:nvPr>
        </p:nvSpPr>
        <p:spPr>
          <a:xfrm>
            <a:off x="457200" y="1449627"/>
            <a:ext cx="8229600" cy="4525963"/>
          </a:xfrm>
        </p:spPr>
        <p:txBody>
          <a:bodyPr/>
          <a:lstStyle/>
          <a:p>
            <a:pPr marL="0" indent="0">
              <a:buNone/>
            </a:pPr>
            <a:r>
              <a:rPr lang="en-US" b="1" dirty="0" smtClean="0"/>
              <a:t>Category </a:t>
            </a:r>
            <a:r>
              <a:rPr lang="en-US" b="1" dirty="0"/>
              <a:t>VII—Ground Vehicles</a:t>
            </a:r>
          </a:p>
          <a:p>
            <a:pPr marL="0" indent="0">
              <a:buNone/>
            </a:pPr>
            <a:r>
              <a:rPr lang="en-US" sz="2800" dirty="0" smtClean="0"/>
              <a:t>(</a:t>
            </a:r>
            <a:r>
              <a:rPr lang="en-US" sz="2800" dirty="0"/>
              <a:t>a) Armored combat ground vehicles as follows:</a:t>
            </a:r>
          </a:p>
          <a:p>
            <a:pPr marL="457200" lvl="1" indent="0">
              <a:buNone/>
            </a:pPr>
            <a:r>
              <a:rPr lang="en-US" sz="2400" dirty="0"/>
              <a:t>(1) Tanks; or</a:t>
            </a:r>
          </a:p>
          <a:p>
            <a:pPr marL="457200" lvl="1" indent="0">
              <a:buNone/>
            </a:pPr>
            <a:r>
              <a:rPr lang="en-US" sz="2400" dirty="0"/>
              <a:t>(2) Infantry fighting vehicles.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20</a:t>
            </a:fld>
            <a:endParaRPr lang="en-US"/>
          </a:p>
        </p:txBody>
      </p:sp>
    </p:spTree>
    <p:extLst>
      <p:ext uri="{BB962C8B-B14F-4D97-AF65-F5344CB8AC3E}">
        <p14:creationId xmlns:p14="http://schemas.microsoft.com/office/powerpoint/2010/main" val="3766879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USML Example- Harder</a:t>
            </a:r>
            <a:endParaRPr lang="en-US" dirty="0"/>
          </a:p>
        </p:txBody>
      </p:sp>
      <p:sp>
        <p:nvSpPr>
          <p:cNvPr id="3" name="Content Placeholder 2"/>
          <p:cNvSpPr>
            <a:spLocks noGrp="1"/>
          </p:cNvSpPr>
          <p:nvPr>
            <p:ph idx="1"/>
          </p:nvPr>
        </p:nvSpPr>
        <p:spPr>
          <a:xfrm>
            <a:off x="304800" y="1143000"/>
            <a:ext cx="8686800" cy="5105400"/>
          </a:xfrm>
        </p:spPr>
        <p:txBody>
          <a:bodyPr/>
          <a:lstStyle/>
          <a:p>
            <a:pPr marL="0" indent="0">
              <a:buNone/>
            </a:pPr>
            <a:r>
              <a:rPr lang="en-US" b="1" dirty="0"/>
              <a:t>Category XI—Military Electronics</a:t>
            </a:r>
          </a:p>
          <a:p>
            <a:pPr marL="0" indent="0">
              <a:buNone/>
            </a:pPr>
            <a:r>
              <a:rPr lang="en-US" sz="2800" dirty="0"/>
              <a:t>(a) Electronic equipment and systems not included in Category XII of the U.S. Munitions List, as follows:</a:t>
            </a:r>
          </a:p>
          <a:p>
            <a:pPr marL="400050" lvl="1" indent="0">
              <a:buNone/>
            </a:pPr>
            <a:r>
              <a:rPr lang="en-US" dirty="0" smtClean="0"/>
              <a:t>(</a:t>
            </a:r>
            <a:r>
              <a:rPr lang="en-US" dirty="0"/>
              <a:t>3) Radar systems and equipment, as follows:</a:t>
            </a:r>
          </a:p>
          <a:p>
            <a:pPr marL="400050" lvl="1" indent="0">
              <a:buNone/>
            </a:pPr>
            <a:r>
              <a:rPr lang="en-US" sz="2200" dirty="0" smtClean="0"/>
              <a:t>      (i) Airborne radar that maintains positional state of an object or objects of interest, other than weather phenomena, in a received radar signal through time;</a:t>
            </a:r>
          </a:p>
          <a:p>
            <a:pPr marL="400050" lvl="1" indent="0">
              <a:buNone/>
            </a:pPr>
            <a:r>
              <a:rPr lang="en-US" sz="2200" dirty="0" smtClean="0"/>
              <a:t>      (ii) Synthetic Aperture Radar (SAR) incorporating image resolution less than (better than) 0.3 </a:t>
            </a:r>
            <a:r>
              <a:rPr lang="en-US" sz="2200" dirty="0" err="1" smtClean="0"/>
              <a:t>m,</a:t>
            </a:r>
            <a:r>
              <a:rPr lang="en-US" sz="2200" dirty="0" smtClean="0"/>
              <a:t> or incorporating Coherent Change Detection (CCD) with geo-registration accuracy less than (better than) 0.3 </a:t>
            </a:r>
            <a:r>
              <a:rPr lang="en-US" sz="2200" dirty="0" err="1" smtClean="0"/>
              <a:t>m,</a:t>
            </a:r>
            <a:r>
              <a:rPr lang="en-US" sz="2200" dirty="0" smtClean="0"/>
              <a:t> not including concealed object detection equipment operating in the frequency range from 30 GHz to 3,000 GHz and having a spatial resolution of 0.1 </a:t>
            </a:r>
            <a:r>
              <a:rPr lang="en-US" sz="2200" dirty="0" err="1" smtClean="0"/>
              <a:t>milliradians</a:t>
            </a:r>
            <a:r>
              <a:rPr lang="en-US" sz="2200" dirty="0" smtClean="0"/>
              <a:t> up to and including 1 </a:t>
            </a:r>
            <a:r>
              <a:rPr lang="en-US" sz="2200" dirty="0" err="1" smtClean="0"/>
              <a:t>milliradians</a:t>
            </a:r>
            <a:r>
              <a:rPr lang="en-US" sz="2200" dirty="0" smtClean="0"/>
              <a:t> at a standoff distance of 100 m;</a:t>
            </a:r>
          </a:p>
          <a:p>
            <a:pPr marL="400050" lvl="1" indent="0">
              <a:buNone/>
            </a:pPr>
            <a:endParaRPr lang="en-US" sz="40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21</a:t>
            </a:fld>
            <a:endParaRPr lang="en-US"/>
          </a:p>
        </p:txBody>
      </p:sp>
    </p:spTree>
    <p:extLst>
      <p:ext uri="{BB962C8B-B14F-4D97-AF65-F5344CB8AC3E}">
        <p14:creationId xmlns:p14="http://schemas.microsoft.com/office/powerpoint/2010/main" val="1613097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Jumping to the Commerce Control List…</a:t>
            </a:r>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22</a:t>
            </a:fld>
            <a:endParaRPr lang="en-US"/>
          </a:p>
        </p:txBody>
      </p:sp>
    </p:spTree>
    <p:extLst>
      <p:ext uri="{BB962C8B-B14F-4D97-AF65-F5344CB8AC3E}">
        <p14:creationId xmlns:p14="http://schemas.microsoft.com/office/powerpoint/2010/main" val="26493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400" y="1143000"/>
            <a:ext cx="8839200" cy="5486400"/>
          </a:xfrm>
        </p:spPr>
        <p:txBody>
          <a:bodyPr>
            <a:normAutofit lnSpcReduction="10000"/>
          </a:bodyPr>
          <a:lstStyle/>
          <a:p>
            <a:r>
              <a:rPr lang="en-US" sz="2800" dirty="0" smtClean="0"/>
              <a:t>If an item </a:t>
            </a:r>
            <a:r>
              <a:rPr lang="en-US" sz="2800" dirty="0"/>
              <a:t>has dual use (</a:t>
            </a:r>
            <a:r>
              <a:rPr lang="en-US" sz="2800" dirty="0" smtClean="0"/>
              <a:t>civil </a:t>
            </a:r>
            <a:r>
              <a:rPr lang="en-US" sz="2800" dirty="0"/>
              <a:t>and military) applications, it will be on the Commerce Control List (CCL) and </a:t>
            </a:r>
            <a:r>
              <a:rPr lang="en-US" sz="2800" dirty="0" smtClean="0"/>
              <a:t>is </a:t>
            </a:r>
            <a:r>
              <a:rPr lang="en-US" sz="2800" dirty="0"/>
              <a:t>governed by Export Administration Regulations (EAR</a:t>
            </a:r>
            <a:r>
              <a:rPr lang="en-US" sz="2800" dirty="0" smtClean="0"/>
              <a:t>).</a:t>
            </a:r>
          </a:p>
          <a:p>
            <a:r>
              <a:rPr lang="en-US" sz="2800" dirty="0" smtClean="0"/>
              <a:t>CCL is managed by the Commerce Department, Bureau of Industry &amp; Security (</a:t>
            </a:r>
            <a:r>
              <a:rPr lang="en-US" sz="2800" dirty="0" err="1" smtClean="0"/>
              <a:t>BIS</a:t>
            </a:r>
            <a:r>
              <a:rPr lang="en-US" sz="2800" dirty="0" smtClean="0"/>
              <a:t>)</a:t>
            </a:r>
          </a:p>
          <a:p>
            <a:pPr lvl="1"/>
            <a:r>
              <a:rPr lang="en-US" sz="2400" dirty="0" smtClean="0">
                <a:hlinkClick r:id="rId2"/>
              </a:rPr>
              <a:t>http</a:t>
            </a:r>
            <a:r>
              <a:rPr lang="en-US" sz="2400" dirty="0">
                <a:hlinkClick r:id="rId2"/>
              </a:rPr>
              <a:t>://www.bis.doc.gov/index.php/licensing/commerce-control-list-classification</a:t>
            </a:r>
            <a:endParaRPr lang="en-US" sz="2400" dirty="0"/>
          </a:p>
          <a:p>
            <a:r>
              <a:rPr lang="en-US" sz="2800" dirty="0" smtClean="0"/>
              <a:t>Export of an item on the CCL may require a license, depending on:</a:t>
            </a:r>
          </a:p>
          <a:p>
            <a:pPr marL="1314450" lvl="2" indent="-514350">
              <a:buFont typeface="+mj-lt"/>
              <a:buAutoNum type="arabicPeriod"/>
            </a:pPr>
            <a:r>
              <a:rPr lang="en-US" b="1" i="1" dirty="0" smtClean="0"/>
              <a:t>What </a:t>
            </a:r>
            <a:r>
              <a:rPr lang="en-US" dirty="0"/>
              <a:t>are you exporting?</a:t>
            </a:r>
          </a:p>
          <a:p>
            <a:pPr marL="1314450" lvl="2" indent="-514350">
              <a:buFont typeface="+mj-lt"/>
              <a:buAutoNum type="arabicPeriod"/>
            </a:pPr>
            <a:r>
              <a:rPr lang="en-US" b="1" i="1" dirty="0" smtClean="0"/>
              <a:t>Where </a:t>
            </a:r>
            <a:r>
              <a:rPr lang="en-US" dirty="0"/>
              <a:t>are you exporting?</a:t>
            </a:r>
          </a:p>
          <a:p>
            <a:pPr marL="1314450" lvl="2" indent="-514350">
              <a:buFont typeface="+mj-lt"/>
              <a:buAutoNum type="arabicPeriod"/>
            </a:pPr>
            <a:r>
              <a:rPr lang="en-US" b="1" i="1" dirty="0" smtClean="0"/>
              <a:t>Who </a:t>
            </a:r>
            <a:r>
              <a:rPr lang="en-US" dirty="0"/>
              <a:t>will receive your item?</a:t>
            </a:r>
          </a:p>
          <a:p>
            <a:pPr marL="1314450" lvl="2" indent="-514350">
              <a:buFont typeface="+mj-lt"/>
              <a:buAutoNum type="arabicPeriod"/>
            </a:pPr>
            <a:r>
              <a:rPr lang="en-US" b="1" i="1" dirty="0" smtClean="0"/>
              <a:t>What </a:t>
            </a:r>
            <a:r>
              <a:rPr lang="en-US" dirty="0"/>
              <a:t>will your item be used for?</a:t>
            </a:r>
            <a:endParaRPr lang="en-US" sz="5400" dirty="0" smtClean="0"/>
          </a:p>
          <a:p>
            <a:pPr marL="0" indent="0">
              <a:buNone/>
            </a:pPr>
            <a:endParaRPr lang="en-US" sz="2800" dirty="0"/>
          </a:p>
          <a:p>
            <a:endParaRPr lang="en-US" dirty="0"/>
          </a:p>
        </p:txBody>
      </p:sp>
      <p:sp>
        <p:nvSpPr>
          <p:cNvPr id="6" name="Title 1"/>
          <p:cNvSpPr>
            <a:spLocks noGrp="1"/>
          </p:cNvSpPr>
          <p:nvPr>
            <p:ph type="title"/>
          </p:nvPr>
        </p:nvSpPr>
        <p:spPr>
          <a:xfrm>
            <a:off x="1981200" y="228600"/>
            <a:ext cx="6172200" cy="884238"/>
          </a:xfrm>
        </p:spPr>
        <p:txBody>
          <a:bodyPr/>
          <a:lstStyle/>
          <a:p>
            <a:r>
              <a:rPr lang="en-US" dirty="0" smtClean="0"/>
              <a:t>Commerce Control List</a:t>
            </a:r>
            <a:endParaRPr lang="en-US" dirty="0"/>
          </a:p>
        </p:txBody>
      </p:sp>
      <p:sp>
        <p:nvSpPr>
          <p:cNvPr id="2" name="Slide Number Placeholder 1"/>
          <p:cNvSpPr>
            <a:spLocks noGrp="1"/>
          </p:cNvSpPr>
          <p:nvPr>
            <p:ph type="sldNum" sz="quarter" idx="12"/>
          </p:nvPr>
        </p:nvSpPr>
        <p:spPr/>
        <p:txBody>
          <a:bodyPr/>
          <a:lstStyle/>
          <a:p>
            <a:pPr>
              <a:defRPr/>
            </a:pPr>
            <a:fld id="{61533CF6-C69A-4170-8BDF-E994C3D2AAB5}" type="slidenum">
              <a:rPr lang="en-US" smtClean="0"/>
              <a:pPr>
                <a:defRPr/>
              </a:pPr>
              <a:t>23</a:t>
            </a:fld>
            <a:endParaRPr lang="en-US"/>
          </a:p>
        </p:txBody>
      </p:sp>
    </p:spTree>
    <p:extLst>
      <p:ext uri="{BB962C8B-B14F-4D97-AF65-F5344CB8AC3E}">
        <p14:creationId xmlns:p14="http://schemas.microsoft.com/office/powerpoint/2010/main" val="1695512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CCL Categories</a:t>
            </a:r>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24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73922663"/>
              </p:ext>
            </p:extLst>
          </p:nvPr>
        </p:nvGraphicFramePr>
        <p:xfrm>
          <a:off x="381000" y="1190937"/>
          <a:ext cx="8458201" cy="5495816"/>
        </p:xfrm>
        <a:graphic>
          <a:graphicData uri="http://schemas.openxmlformats.org/drawingml/2006/table">
            <a:tbl>
              <a:tblPr firstRow="1" bandRow="1">
                <a:tableStyleId>{5C22544A-7EE6-4342-B048-85BDC9FD1C3A}</a:tableStyleId>
              </a:tblPr>
              <a:tblGrid>
                <a:gridCol w="1585913">
                  <a:extLst>
                    <a:ext uri="{9D8B030D-6E8A-4147-A177-3AD203B41FA5}">
                      <a16:colId xmlns:a16="http://schemas.microsoft.com/office/drawing/2014/main" val="4002775943"/>
                    </a:ext>
                  </a:extLst>
                </a:gridCol>
                <a:gridCol w="6872288">
                  <a:extLst>
                    <a:ext uri="{9D8B030D-6E8A-4147-A177-3AD203B41FA5}">
                      <a16:colId xmlns:a16="http://schemas.microsoft.com/office/drawing/2014/main" val="352059676"/>
                    </a:ext>
                  </a:extLst>
                </a:gridCol>
              </a:tblGrid>
              <a:tr h="451781">
                <a:tc>
                  <a:txBody>
                    <a:bodyPr/>
                    <a:lstStyle/>
                    <a:p>
                      <a:r>
                        <a:rPr lang="en-US" sz="2400" dirty="0" smtClean="0"/>
                        <a:t>Category</a:t>
                      </a:r>
                      <a:endParaRPr lang="en-US" sz="2400" dirty="0"/>
                    </a:p>
                  </a:txBody>
                  <a:tcPr/>
                </a:tc>
                <a:tc>
                  <a:txBody>
                    <a:bodyPr/>
                    <a:lstStyle/>
                    <a:p>
                      <a:r>
                        <a:rPr lang="en-US" sz="2400" dirty="0" smtClean="0"/>
                        <a:t>Topic</a:t>
                      </a:r>
                      <a:endParaRPr lang="en-US" sz="2400" dirty="0"/>
                    </a:p>
                  </a:txBody>
                  <a:tcPr/>
                </a:tc>
                <a:extLst>
                  <a:ext uri="{0D108BD9-81ED-4DB2-BD59-A6C34878D82A}">
                    <a16:rowId xmlns:a16="http://schemas.microsoft.com/office/drawing/2014/main" val="1347862402"/>
                  </a:ext>
                </a:extLst>
              </a:tr>
              <a:tr h="458056">
                <a:tc>
                  <a:txBody>
                    <a:bodyPr/>
                    <a:lstStyle/>
                    <a:p>
                      <a:pPr algn="ctr"/>
                      <a:r>
                        <a:rPr lang="en-US" sz="2400" dirty="0" smtClean="0"/>
                        <a:t>0</a:t>
                      </a:r>
                      <a:endParaRPr lang="en-US" sz="2400" dirty="0"/>
                    </a:p>
                  </a:txBody>
                  <a:tcPr/>
                </a:tc>
                <a:tc>
                  <a:txBody>
                    <a:bodyPr/>
                    <a:lstStyle/>
                    <a:p>
                      <a:r>
                        <a:rPr lang="en-US" sz="2400" kern="1200" dirty="0" smtClean="0">
                          <a:solidFill>
                            <a:schemeClr val="dk1"/>
                          </a:solidFill>
                          <a:effectLst/>
                          <a:latin typeface="+mn-lt"/>
                          <a:ea typeface="+mn-ea"/>
                          <a:cs typeface="+mn-cs"/>
                        </a:rPr>
                        <a:t>Nuclear &amp; Miscellaneous</a:t>
                      </a:r>
                      <a:endParaRPr lang="en-US" sz="2400" dirty="0"/>
                    </a:p>
                  </a:txBody>
                  <a:tcPr/>
                </a:tc>
                <a:extLst>
                  <a:ext uri="{0D108BD9-81ED-4DB2-BD59-A6C34878D82A}">
                    <a16:rowId xmlns:a16="http://schemas.microsoft.com/office/drawing/2014/main" val="1863988079"/>
                  </a:ext>
                </a:extLst>
              </a:tr>
              <a:tr h="458056">
                <a:tc>
                  <a:txBody>
                    <a:bodyPr/>
                    <a:lstStyle/>
                    <a:p>
                      <a:pPr algn="ctr"/>
                      <a:r>
                        <a:rPr lang="en-US" sz="2400" dirty="0" smtClean="0"/>
                        <a:t>1</a:t>
                      </a:r>
                      <a:endParaRPr lang="en-US" sz="2400" dirty="0"/>
                    </a:p>
                  </a:txBody>
                  <a:tcPr/>
                </a:tc>
                <a:tc>
                  <a:txBody>
                    <a:bodyPr/>
                    <a:lstStyle/>
                    <a:p>
                      <a:r>
                        <a:rPr lang="en-US" sz="2400" kern="1200" dirty="0" smtClean="0">
                          <a:solidFill>
                            <a:schemeClr val="dk1"/>
                          </a:solidFill>
                          <a:effectLst/>
                          <a:latin typeface="+mn-lt"/>
                          <a:ea typeface="+mn-ea"/>
                          <a:cs typeface="+mn-cs"/>
                        </a:rPr>
                        <a:t>Materials, Chemicals, Microorganisms and Toxins</a:t>
                      </a:r>
                      <a:endParaRPr lang="en-US" sz="2400" dirty="0"/>
                    </a:p>
                  </a:txBody>
                  <a:tcPr/>
                </a:tc>
                <a:extLst>
                  <a:ext uri="{0D108BD9-81ED-4DB2-BD59-A6C34878D82A}">
                    <a16:rowId xmlns:a16="http://schemas.microsoft.com/office/drawing/2014/main" val="1273468497"/>
                  </a:ext>
                </a:extLst>
              </a:tr>
              <a:tr h="458056">
                <a:tc>
                  <a:txBody>
                    <a:bodyPr/>
                    <a:lstStyle/>
                    <a:p>
                      <a:pPr algn="ctr"/>
                      <a:r>
                        <a:rPr lang="en-US" sz="2400" dirty="0" smtClean="0"/>
                        <a:t>2</a:t>
                      </a:r>
                      <a:endParaRPr lang="en-US" sz="2400" dirty="0"/>
                    </a:p>
                  </a:txBody>
                  <a:tcPr/>
                </a:tc>
                <a:tc>
                  <a:txBody>
                    <a:bodyPr/>
                    <a:lstStyle/>
                    <a:p>
                      <a:r>
                        <a:rPr lang="en-US" sz="2400" kern="1200" dirty="0" smtClean="0">
                          <a:solidFill>
                            <a:schemeClr val="dk1"/>
                          </a:solidFill>
                          <a:effectLst/>
                          <a:latin typeface="+mn-lt"/>
                          <a:ea typeface="+mn-ea"/>
                          <a:cs typeface="+mn-cs"/>
                        </a:rPr>
                        <a:t>Materials Processing</a:t>
                      </a:r>
                      <a:endParaRPr lang="en-US" sz="2400" dirty="0"/>
                    </a:p>
                  </a:txBody>
                  <a:tcPr/>
                </a:tc>
                <a:extLst>
                  <a:ext uri="{0D108BD9-81ED-4DB2-BD59-A6C34878D82A}">
                    <a16:rowId xmlns:a16="http://schemas.microsoft.com/office/drawing/2014/main" val="3806924312"/>
                  </a:ext>
                </a:extLst>
              </a:tr>
              <a:tr h="458056">
                <a:tc>
                  <a:txBody>
                    <a:bodyPr/>
                    <a:lstStyle/>
                    <a:p>
                      <a:pPr algn="ctr"/>
                      <a:r>
                        <a:rPr lang="en-US" sz="2400" dirty="0" smtClean="0"/>
                        <a:t>3</a:t>
                      </a:r>
                      <a:endParaRPr lang="en-US" sz="2400" dirty="0"/>
                    </a:p>
                  </a:txBody>
                  <a:tcPr/>
                </a:tc>
                <a:tc>
                  <a:txBody>
                    <a:bodyPr/>
                    <a:lstStyle/>
                    <a:p>
                      <a:r>
                        <a:rPr lang="en-US" sz="2400" kern="1200" dirty="0" smtClean="0">
                          <a:solidFill>
                            <a:schemeClr val="dk1"/>
                          </a:solidFill>
                          <a:effectLst/>
                          <a:latin typeface="+mn-lt"/>
                          <a:ea typeface="+mn-ea"/>
                          <a:cs typeface="+mn-cs"/>
                        </a:rPr>
                        <a:t>Electronics</a:t>
                      </a:r>
                      <a:endParaRPr lang="en-US" sz="2400" dirty="0"/>
                    </a:p>
                  </a:txBody>
                  <a:tcPr/>
                </a:tc>
                <a:extLst>
                  <a:ext uri="{0D108BD9-81ED-4DB2-BD59-A6C34878D82A}">
                    <a16:rowId xmlns:a16="http://schemas.microsoft.com/office/drawing/2014/main" val="660473384"/>
                  </a:ext>
                </a:extLst>
              </a:tr>
              <a:tr h="458056">
                <a:tc>
                  <a:txBody>
                    <a:bodyPr/>
                    <a:lstStyle/>
                    <a:p>
                      <a:pPr algn="ctr"/>
                      <a:r>
                        <a:rPr lang="en-US" sz="2400" dirty="0" smtClean="0"/>
                        <a:t>4</a:t>
                      </a:r>
                      <a:endParaRPr lang="en-US" sz="2400" dirty="0"/>
                    </a:p>
                  </a:txBody>
                  <a:tcPr/>
                </a:tc>
                <a:tc>
                  <a:txBody>
                    <a:bodyPr/>
                    <a:lstStyle/>
                    <a:p>
                      <a:r>
                        <a:rPr lang="en-US" sz="2400" kern="1200" dirty="0" smtClean="0">
                          <a:solidFill>
                            <a:schemeClr val="dk1"/>
                          </a:solidFill>
                          <a:effectLst/>
                          <a:latin typeface="+mn-lt"/>
                          <a:ea typeface="+mn-ea"/>
                          <a:cs typeface="+mn-cs"/>
                        </a:rPr>
                        <a:t>Computers</a:t>
                      </a:r>
                      <a:endParaRPr lang="en-US" sz="2400" dirty="0"/>
                    </a:p>
                  </a:txBody>
                  <a:tcPr/>
                </a:tc>
                <a:extLst>
                  <a:ext uri="{0D108BD9-81ED-4DB2-BD59-A6C34878D82A}">
                    <a16:rowId xmlns:a16="http://schemas.microsoft.com/office/drawing/2014/main" val="1235527752"/>
                  </a:ext>
                </a:extLst>
              </a:tr>
              <a:tr h="458056">
                <a:tc>
                  <a:txBody>
                    <a:bodyPr/>
                    <a:lstStyle/>
                    <a:p>
                      <a:pPr algn="ctr"/>
                      <a:r>
                        <a:rPr lang="en-US" sz="2400" dirty="0" smtClean="0"/>
                        <a:t>5 - part 1</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Telecommunications</a:t>
                      </a:r>
                    </a:p>
                  </a:txBody>
                  <a:tcPr/>
                </a:tc>
                <a:extLst>
                  <a:ext uri="{0D108BD9-81ED-4DB2-BD59-A6C34878D82A}">
                    <a16:rowId xmlns:a16="http://schemas.microsoft.com/office/drawing/2014/main" val="546712706"/>
                  </a:ext>
                </a:extLst>
              </a:tr>
              <a:tr h="458056">
                <a:tc>
                  <a:txBody>
                    <a:bodyPr/>
                    <a:lstStyle/>
                    <a:p>
                      <a:pPr algn="ctr"/>
                      <a:r>
                        <a:rPr lang="en-US" sz="2400" dirty="0" smtClean="0"/>
                        <a:t>5 - part 2</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Information Security</a:t>
                      </a:r>
                    </a:p>
                  </a:txBody>
                  <a:tcPr/>
                </a:tc>
                <a:extLst>
                  <a:ext uri="{0D108BD9-81ED-4DB2-BD59-A6C34878D82A}">
                    <a16:rowId xmlns:a16="http://schemas.microsoft.com/office/drawing/2014/main" val="1122448645"/>
                  </a:ext>
                </a:extLst>
              </a:tr>
              <a:tr h="458056">
                <a:tc>
                  <a:txBody>
                    <a:bodyPr/>
                    <a:lstStyle/>
                    <a:p>
                      <a:pPr algn="ctr"/>
                      <a:r>
                        <a:rPr lang="en-US" sz="2400" dirty="0" smtClean="0"/>
                        <a:t>6</a:t>
                      </a:r>
                      <a:endParaRPr lang="en-US" sz="2400" dirty="0"/>
                    </a:p>
                  </a:txBody>
                  <a:tcPr/>
                </a:tc>
                <a:tc>
                  <a:txBody>
                    <a:bodyPr/>
                    <a:lstStyle/>
                    <a:p>
                      <a:r>
                        <a:rPr lang="en-US" sz="2400" dirty="0" smtClean="0"/>
                        <a:t>Sensors and Lasers</a:t>
                      </a:r>
                      <a:endParaRPr lang="en-US" sz="2400" dirty="0"/>
                    </a:p>
                  </a:txBody>
                  <a:tcPr/>
                </a:tc>
                <a:extLst>
                  <a:ext uri="{0D108BD9-81ED-4DB2-BD59-A6C34878D82A}">
                    <a16:rowId xmlns:a16="http://schemas.microsoft.com/office/drawing/2014/main" val="2821755102"/>
                  </a:ext>
                </a:extLst>
              </a:tr>
              <a:tr h="458056">
                <a:tc>
                  <a:txBody>
                    <a:bodyPr/>
                    <a:lstStyle/>
                    <a:p>
                      <a:pPr algn="ctr"/>
                      <a:r>
                        <a:rPr lang="en-US" sz="2400" dirty="0" smtClean="0"/>
                        <a:t>7</a:t>
                      </a:r>
                      <a:endParaRPr lang="en-US" sz="2400" dirty="0"/>
                    </a:p>
                  </a:txBody>
                  <a:tcPr/>
                </a:tc>
                <a:tc>
                  <a:txBody>
                    <a:bodyPr/>
                    <a:lstStyle/>
                    <a:p>
                      <a:r>
                        <a:rPr lang="en-US" sz="2400" kern="1200" dirty="0" smtClean="0">
                          <a:solidFill>
                            <a:schemeClr val="dk1"/>
                          </a:solidFill>
                          <a:effectLst/>
                          <a:latin typeface="+mn-lt"/>
                          <a:ea typeface="+mn-ea"/>
                          <a:cs typeface="+mn-cs"/>
                        </a:rPr>
                        <a:t>Navigation and Avionics</a:t>
                      </a:r>
                      <a:endParaRPr lang="en-US" sz="2400" dirty="0"/>
                    </a:p>
                  </a:txBody>
                  <a:tcPr/>
                </a:tc>
                <a:extLst>
                  <a:ext uri="{0D108BD9-81ED-4DB2-BD59-A6C34878D82A}">
                    <a16:rowId xmlns:a16="http://schemas.microsoft.com/office/drawing/2014/main" val="1624047173"/>
                  </a:ext>
                </a:extLst>
              </a:tr>
              <a:tr h="458056">
                <a:tc>
                  <a:txBody>
                    <a:bodyPr/>
                    <a:lstStyle/>
                    <a:p>
                      <a:pPr algn="ctr"/>
                      <a:r>
                        <a:rPr lang="en-US" sz="2400" dirty="0" smtClean="0"/>
                        <a:t>8</a:t>
                      </a:r>
                      <a:endParaRPr lang="en-US" sz="2400" dirty="0"/>
                    </a:p>
                  </a:txBody>
                  <a:tcPr/>
                </a:tc>
                <a:tc>
                  <a:txBody>
                    <a:bodyPr/>
                    <a:lstStyle/>
                    <a:p>
                      <a:r>
                        <a:rPr lang="en-US" sz="2400" dirty="0" smtClean="0"/>
                        <a:t>Marine</a:t>
                      </a:r>
                      <a:endParaRPr lang="en-US" sz="2400" dirty="0"/>
                    </a:p>
                  </a:txBody>
                  <a:tcPr/>
                </a:tc>
                <a:extLst>
                  <a:ext uri="{0D108BD9-81ED-4DB2-BD59-A6C34878D82A}">
                    <a16:rowId xmlns:a16="http://schemas.microsoft.com/office/drawing/2014/main" val="1911136625"/>
                  </a:ext>
                </a:extLst>
              </a:tr>
              <a:tr h="458056">
                <a:tc>
                  <a:txBody>
                    <a:bodyPr/>
                    <a:lstStyle/>
                    <a:p>
                      <a:pPr algn="ctr"/>
                      <a:r>
                        <a:rPr lang="en-US" sz="2400" dirty="0" smtClean="0"/>
                        <a:t>9</a:t>
                      </a:r>
                      <a:endParaRPr lang="en-US" sz="2400" dirty="0"/>
                    </a:p>
                  </a:txBody>
                  <a:tcPr/>
                </a:tc>
                <a:tc>
                  <a:txBody>
                    <a:bodyPr/>
                    <a:lstStyle/>
                    <a:p>
                      <a:r>
                        <a:rPr lang="en-US" sz="2400" kern="1200" dirty="0" smtClean="0">
                          <a:solidFill>
                            <a:schemeClr val="dk1"/>
                          </a:solidFill>
                          <a:effectLst/>
                          <a:latin typeface="+mn-lt"/>
                          <a:ea typeface="+mn-ea"/>
                          <a:cs typeface="+mn-cs"/>
                        </a:rPr>
                        <a:t>Aerospace and Propulsion</a:t>
                      </a:r>
                      <a:endParaRPr lang="en-US" sz="2400" dirty="0"/>
                    </a:p>
                  </a:txBody>
                  <a:tcPr/>
                </a:tc>
                <a:extLst>
                  <a:ext uri="{0D108BD9-81ED-4DB2-BD59-A6C34878D82A}">
                    <a16:rowId xmlns:a16="http://schemas.microsoft.com/office/drawing/2014/main" val="595899939"/>
                  </a:ext>
                </a:extLst>
              </a:tr>
            </a:tbl>
          </a:graphicData>
        </a:graphic>
      </p:graphicFrame>
    </p:spTree>
    <p:extLst>
      <p:ext uri="{BB962C8B-B14F-4D97-AF65-F5344CB8AC3E}">
        <p14:creationId xmlns:p14="http://schemas.microsoft.com/office/powerpoint/2010/main" val="2677213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CCL Example - Easy</a:t>
            </a:r>
            <a:endParaRPr lang="en-US" dirty="0"/>
          </a:p>
        </p:txBody>
      </p:sp>
      <p:sp>
        <p:nvSpPr>
          <p:cNvPr id="3" name="Content Placeholder 2"/>
          <p:cNvSpPr>
            <a:spLocks noGrp="1"/>
          </p:cNvSpPr>
          <p:nvPr>
            <p:ph idx="1"/>
          </p:nvPr>
        </p:nvSpPr>
        <p:spPr>
          <a:xfrm>
            <a:off x="457200" y="1600200"/>
            <a:ext cx="8458200" cy="4525963"/>
          </a:xfrm>
        </p:spPr>
        <p:txBody>
          <a:bodyPr/>
          <a:lstStyle/>
          <a:p>
            <a:pPr marL="0" indent="0">
              <a:buNone/>
            </a:pPr>
            <a:r>
              <a:rPr lang="en-US" b="1" dirty="0"/>
              <a:t>8A001 Submersible vehicles and </a:t>
            </a:r>
            <a:r>
              <a:rPr lang="en-US" b="1" dirty="0" smtClean="0"/>
              <a:t>surface vessels</a:t>
            </a:r>
            <a:r>
              <a:rPr lang="en-US" b="1" dirty="0"/>
              <a:t>, as </a:t>
            </a:r>
            <a:r>
              <a:rPr lang="en-US" b="1" dirty="0" smtClean="0"/>
              <a:t>follows:</a:t>
            </a:r>
          </a:p>
          <a:p>
            <a:pPr marL="400050" lvl="1" indent="0">
              <a:buNone/>
            </a:pPr>
            <a:r>
              <a:rPr lang="en-US" dirty="0"/>
              <a:t>a. Manned, tethered submersible </a:t>
            </a:r>
            <a:r>
              <a:rPr lang="en-US" dirty="0" smtClean="0"/>
              <a:t>vehicles designed </a:t>
            </a:r>
            <a:r>
              <a:rPr lang="en-US" dirty="0"/>
              <a:t>to operate at depths exceeding </a:t>
            </a:r>
            <a:r>
              <a:rPr lang="en-US" dirty="0" smtClean="0"/>
              <a:t>1,000 m</a:t>
            </a:r>
            <a:r>
              <a:rPr lang="en-US" dirty="0"/>
              <a:t>;</a:t>
            </a:r>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25</a:t>
            </a:fld>
            <a:endParaRPr lang="en-US"/>
          </a:p>
        </p:txBody>
      </p:sp>
      <p:sp>
        <p:nvSpPr>
          <p:cNvPr id="5" name="Oval 4"/>
          <p:cNvSpPr/>
          <p:nvPr/>
        </p:nvSpPr>
        <p:spPr>
          <a:xfrm>
            <a:off x="381000" y="1539766"/>
            <a:ext cx="1295400" cy="67003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rved Right Arrow 5"/>
          <p:cNvSpPr/>
          <p:nvPr/>
        </p:nvSpPr>
        <p:spPr>
          <a:xfrm rot="20302674">
            <a:off x="270816" y="2184167"/>
            <a:ext cx="740102" cy="24384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397348" y="4038600"/>
            <a:ext cx="6448625" cy="461665"/>
          </a:xfrm>
          <a:prstGeom prst="rect">
            <a:avLst/>
          </a:prstGeom>
          <a:noFill/>
          <a:ln w="31750">
            <a:solidFill>
              <a:srgbClr val="FF0000"/>
            </a:solidFill>
          </a:ln>
        </p:spPr>
        <p:txBody>
          <a:bodyPr wrap="square" rtlCol="0">
            <a:spAutoFit/>
          </a:bodyPr>
          <a:lstStyle/>
          <a:p>
            <a:r>
              <a:rPr lang="en-US" sz="2400" dirty="0" smtClean="0"/>
              <a:t>Export Control Classification Number (ECCN)</a:t>
            </a:r>
            <a:endParaRPr lang="en-US" sz="2400" dirty="0"/>
          </a:p>
        </p:txBody>
      </p:sp>
    </p:spTree>
    <p:extLst>
      <p:ext uri="{BB962C8B-B14F-4D97-AF65-F5344CB8AC3E}">
        <p14:creationId xmlns:p14="http://schemas.microsoft.com/office/powerpoint/2010/main" val="1043191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CCL Example - Harder</a:t>
            </a:r>
            <a:endParaRPr lang="en-US" dirty="0"/>
          </a:p>
        </p:txBody>
      </p:sp>
      <p:sp>
        <p:nvSpPr>
          <p:cNvPr id="3" name="Content Placeholder 2"/>
          <p:cNvSpPr>
            <a:spLocks noGrp="1"/>
          </p:cNvSpPr>
          <p:nvPr>
            <p:ph idx="1"/>
          </p:nvPr>
        </p:nvSpPr>
        <p:spPr>
          <a:xfrm>
            <a:off x="228600" y="1219200"/>
            <a:ext cx="8458200" cy="4525963"/>
          </a:xfrm>
        </p:spPr>
        <p:txBody>
          <a:bodyPr/>
          <a:lstStyle/>
          <a:p>
            <a:pPr marL="0" indent="0">
              <a:lnSpc>
                <a:spcPct val="107000"/>
              </a:lnSpc>
              <a:spcBef>
                <a:spcPts val="0"/>
              </a:spcBef>
              <a:spcAft>
                <a:spcPts val="800"/>
              </a:spcAft>
              <a:buNone/>
            </a:pPr>
            <a:r>
              <a:rPr lang="en-US" sz="2400" b="1" dirty="0"/>
              <a:t>8A001 Submersible vehicles and surface vessels, as follows:</a:t>
            </a:r>
          </a:p>
          <a:p>
            <a:pPr marL="0" marR="0" indent="0">
              <a:lnSpc>
                <a:spcPct val="107000"/>
              </a:lnSpc>
              <a:spcBef>
                <a:spcPts val="0"/>
              </a:spcBef>
              <a:spcAft>
                <a:spcPts val="800"/>
              </a:spcAft>
              <a:buNone/>
            </a:pPr>
            <a:r>
              <a:rPr lang="en-US" sz="2400" dirty="0" smtClean="0">
                <a:latin typeface="Calibri" panose="020F0502020204030204" pitchFamily="34" charset="0"/>
                <a:ea typeface="Calibri" panose="020F0502020204030204" pitchFamily="34" charset="0"/>
                <a:cs typeface="Times New Roman" panose="02020603050405020304" pitchFamily="18" charset="0"/>
              </a:rPr>
              <a:t>b</a:t>
            </a:r>
            <a:r>
              <a:rPr lang="en-US" sz="2400" dirty="0">
                <a:latin typeface="Calibri" panose="020F0502020204030204" pitchFamily="34" charset="0"/>
                <a:ea typeface="Calibri" panose="020F0502020204030204" pitchFamily="34" charset="0"/>
                <a:cs typeface="Times New Roman" panose="02020603050405020304" pitchFamily="18" charset="0"/>
              </a:rPr>
              <a:t>. Manned, untethered submersible vehicles having any of the following:</a:t>
            </a:r>
          </a:p>
          <a:p>
            <a:pPr marL="11430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b.1. Designed to ‘operate autonomously’ and having a lifting capacity of all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following:</a:t>
            </a:r>
          </a:p>
          <a:p>
            <a:pPr marL="514350" lvl="1" indent="0">
              <a:lnSpc>
                <a:spcPct val="107000"/>
              </a:lnSpc>
              <a:spcBef>
                <a:spcPts val="0"/>
              </a:spcBef>
              <a:spcAft>
                <a:spcPts val="800"/>
              </a:spcAft>
              <a:buNone/>
            </a:pPr>
            <a:r>
              <a:rPr lang="en-US" sz="2000" dirty="0" smtClean="0">
                <a:latin typeface="Calibri" panose="020F0502020204030204" pitchFamily="34" charset="0"/>
                <a:ea typeface="Calibri" panose="020F0502020204030204" pitchFamily="34" charset="0"/>
                <a:cs typeface="Times New Roman" panose="02020603050405020304" pitchFamily="18" charset="0"/>
              </a:rPr>
              <a:t>b.1.a</a:t>
            </a:r>
            <a:r>
              <a:rPr lang="en-US" sz="2000" dirty="0">
                <a:latin typeface="Calibri" panose="020F0502020204030204" pitchFamily="34" charset="0"/>
                <a:ea typeface="Calibri" panose="020F0502020204030204" pitchFamily="34" charset="0"/>
                <a:cs typeface="Times New Roman" panose="02020603050405020304" pitchFamily="18" charset="0"/>
              </a:rPr>
              <a:t>. 10% or more of their weight in air; </a:t>
            </a:r>
            <a:r>
              <a:rPr lang="en-US" sz="2000" dirty="0" smtClean="0">
                <a:latin typeface="Calibri" panose="020F0502020204030204" pitchFamily="34" charset="0"/>
                <a:ea typeface="Calibri" panose="020F0502020204030204" pitchFamily="34" charset="0"/>
                <a:cs typeface="Times New Roman" panose="02020603050405020304" pitchFamily="18" charset="0"/>
              </a:rPr>
              <a:t>and </a:t>
            </a:r>
          </a:p>
          <a:p>
            <a:pPr marL="514350" lvl="1" indent="0">
              <a:lnSpc>
                <a:spcPct val="107000"/>
              </a:lnSpc>
              <a:spcBef>
                <a:spcPts val="0"/>
              </a:spcBef>
              <a:spcAft>
                <a:spcPts val="800"/>
              </a:spcAft>
              <a:buNone/>
            </a:pPr>
            <a:r>
              <a:rPr lang="en-US" sz="2000" dirty="0" smtClean="0">
                <a:latin typeface="Calibri" panose="020F0502020204030204" pitchFamily="34" charset="0"/>
                <a:ea typeface="Calibri" panose="020F0502020204030204" pitchFamily="34" charset="0"/>
                <a:cs typeface="Times New Roman" panose="02020603050405020304" pitchFamily="18" charset="0"/>
              </a:rPr>
              <a:t>b.1.b</a:t>
            </a:r>
            <a:r>
              <a:rPr lang="en-US" sz="2000" dirty="0">
                <a:latin typeface="Calibri" panose="020F0502020204030204" pitchFamily="34" charset="0"/>
                <a:ea typeface="Calibri" panose="020F0502020204030204" pitchFamily="34" charset="0"/>
                <a:cs typeface="Times New Roman" panose="02020603050405020304" pitchFamily="18" charset="0"/>
              </a:rPr>
              <a:t>. 15 </a:t>
            </a:r>
            <a:r>
              <a:rPr lang="en-US" sz="2000" dirty="0" err="1">
                <a:latin typeface="Calibri" panose="020F0502020204030204" pitchFamily="34" charset="0"/>
                <a:ea typeface="Calibri" panose="020F0502020204030204" pitchFamily="34" charset="0"/>
                <a:cs typeface="Times New Roman" panose="02020603050405020304" pitchFamily="18" charset="0"/>
              </a:rPr>
              <a:t>kN</a:t>
            </a:r>
            <a:r>
              <a:rPr lang="en-US" sz="2000" dirty="0">
                <a:latin typeface="Calibri" panose="020F0502020204030204" pitchFamily="34" charset="0"/>
                <a:ea typeface="Calibri" panose="020F0502020204030204" pitchFamily="34" charset="0"/>
                <a:cs typeface="Times New Roman" panose="02020603050405020304" pitchFamily="18" charset="0"/>
              </a:rPr>
              <a:t> or more;</a:t>
            </a:r>
          </a:p>
          <a:p>
            <a:pPr marL="11430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b.2. Designed to operate at depths exceeding 1,000 m; or</a:t>
            </a:r>
          </a:p>
          <a:p>
            <a:pPr marL="11430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b.3. Having all of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following:</a:t>
            </a:r>
          </a:p>
          <a:p>
            <a:pPr marL="514350" lvl="1" indent="0">
              <a:lnSpc>
                <a:spcPct val="107000"/>
              </a:lnSpc>
              <a:spcBef>
                <a:spcPts val="0"/>
              </a:spcBef>
              <a:spcAft>
                <a:spcPts val="800"/>
              </a:spcAft>
              <a:buNone/>
            </a:pPr>
            <a:r>
              <a:rPr lang="en-US" sz="2000" dirty="0" smtClean="0">
                <a:latin typeface="Calibri" panose="020F0502020204030204" pitchFamily="34" charset="0"/>
                <a:ea typeface="Calibri" panose="020F0502020204030204" pitchFamily="34" charset="0"/>
                <a:cs typeface="Times New Roman" panose="02020603050405020304" pitchFamily="18" charset="0"/>
              </a:rPr>
              <a:t>b.3.a</a:t>
            </a:r>
            <a:r>
              <a:rPr lang="en-US" sz="2000" dirty="0">
                <a:latin typeface="Calibri" panose="020F0502020204030204" pitchFamily="34" charset="0"/>
                <a:ea typeface="Calibri" panose="020F0502020204030204" pitchFamily="34" charset="0"/>
                <a:cs typeface="Times New Roman" panose="02020603050405020304" pitchFamily="18" charset="0"/>
              </a:rPr>
              <a:t>. Designed to continuously ‘operate autonomously’ for 10 hours or more; </a:t>
            </a:r>
            <a:r>
              <a:rPr lang="en-US" sz="2000" dirty="0" smtClean="0">
                <a:latin typeface="Calibri" panose="020F0502020204030204" pitchFamily="34" charset="0"/>
                <a:ea typeface="Calibri" panose="020F0502020204030204" pitchFamily="34" charset="0"/>
                <a:cs typeface="Times New Roman" panose="02020603050405020304" pitchFamily="18" charset="0"/>
              </a:rPr>
              <a:t>and</a:t>
            </a:r>
          </a:p>
          <a:p>
            <a:pPr marL="514350" lvl="1" indent="0">
              <a:lnSpc>
                <a:spcPct val="107000"/>
              </a:lnSpc>
              <a:spcBef>
                <a:spcPts val="0"/>
              </a:spcBef>
              <a:spcAft>
                <a:spcPts val="800"/>
              </a:spcAft>
              <a:buNone/>
            </a:pPr>
            <a:r>
              <a:rPr lang="en-US" sz="2000" dirty="0" smtClean="0">
                <a:latin typeface="Calibri" panose="020F0502020204030204" pitchFamily="34" charset="0"/>
                <a:ea typeface="Calibri" panose="020F0502020204030204" pitchFamily="34" charset="0"/>
                <a:cs typeface="Times New Roman" panose="02020603050405020304" pitchFamily="18" charset="0"/>
              </a:rPr>
              <a:t>b.3.b</a:t>
            </a:r>
            <a:r>
              <a:rPr lang="en-US" sz="2000" dirty="0">
                <a:latin typeface="Calibri" panose="020F0502020204030204" pitchFamily="34" charset="0"/>
                <a:ea typeface="Calibri" panose="020F0502020204030204" pitchFamily="34" charset="0"/>
                <a:cs typeface="Times New Roman" panose="02020603050405020304" pitchFamily="18" charset="0"/>
              </a:rPr>
              <a:t>. ‘Range’ of 25 nautical miles or more;</a:t>
            </a:r>
          </a:p>
          <a:p>
            <a:endParaRPr lang="en-US" sz="24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26</a:t>
            </a:fld>
            <a:endParaRPr lang="en-US"/>
          </a:p>
        </p:txBody>
      </p:sp>
    </p:spTree>
    <p:extLst>
      <p:ext uri="{BB962C8B-B14F-4D97-AF65-F5344CB8AC3E}">
        <p14:creationId xmlns:p14="http://schemas.microsoft.com/office/powerpoint/2010/main" val="1116256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Deemed Exports</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If a foreign person has access to a technology (including technical data) on the USML or CCL, that is a “deemed export” </a:t>
            </a:r>
          </a:p>
          <a:p>
            <a:pPr lvl="1"/>
            <a:r>
              <a:rPr lang="en-US" dirty="0" smtClean="0"/>
              <a:t> even if the foreign person is working in the US for a US company</a:t>
            </a:r>
          </a:p>
          <a:p>
            <a:r>
              <a:rPr lang="en-US" dirty="0" smtClean="0"/>
              <a:t>If USML, a license is required from State</a:t>
            </a:r>
          </a:p>
          <a:p>
            <a:r>
              <a:rPr lang="en-US" dirty="0" smtClean="0"/>
              <a:t>If CCL, a license may be required from Commerce, depending on the reason for control </a:t>
            </a:r>
          </a:p>
          <a:p>
            <a:pPr lvl="1"/>
            <a:r>
              <a:rPr lang="en-US" b="1" i="1" dirty="0">
                <a:solidFill>
                  <a:srgbClr val="FF0000"/>
                </a:solidFill>
              </a:rPr>
              <a:t>m</a:t>
            </a:r>
            <a:r>
              <a:rPr lang="en-US" b="1" i="1" dirty="0" smtClean="0">
                <a:solidFill>
                  <a:srgbClr val="FF0000"/>
                </a:solidFill>
              </a:rPr>
              <a:t>ore on this later in the brief….</a:t>
            </a:r>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27</a:t>
            </a:fld>
            <a:endParaRPr lang="en-US"/>
          </a:p>
        </p:txBody>
      </p:sp>
    </p:spTree>
    <p:extLst>
      <p:ext uri="{BB962C8B-B14F-4D97-AF65-F5344CB8AC3E}">
        <p14:creationId xmlns:p14="http://schemas.microsoft.com/office/powerpoint/2010/main" val="202043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95250"/>
            <a:ext cx="6400800" cy="990600"/>
          </a:xfrm>
        </p:spPr>
        <p:txBody>
          <a:bodyPr/>
          <a:lstStyle/>
          <a:p>
            <a:r>
              <a:rPr lang="en-US" dirty="0" smtClean="0"/>
              <a:t>A Foreign Person is anyone who is NOT a US Person </a:t>
            </a:r>
            <a:endParaRPr lang="en-US" dirty="0"/>
          </a:p>
        </p:txBody>
      </p:sp>
      <p:sp>
        <p:nvSpPr>
          <p:cNvPr id="3" name="Content Placeholder 2"/>
          <p:cNvSpPr>
            <a:spLocks noGrp="1"/>
          </p:cNvSpPr>
          <p:nvPr>
            <p:ph idx="1"/>
          </p:nvPr>
        </p:nvSpPr>
        <p:spPr>
          <a:xfrm>
            <a:off x="533400" y="1295400"/>
            <a:ext cx="8229600" cy="5105400"/>
          </a:xfrm>
        </p:spPr>
        <p:txBody>
          <a:bodyPr/>
          <a:lstStyle/>
          <a:p>
            <a:r>
              <a:rPr lang="en-US" dirty="0" smtClean="0"/>
              <a:t>Pursuant </a:t>
            </a:r>
            <a:r>
              <a:rPr lang="en-US" dirty="0"/>
              <a:t>to the </a:t>
            </a:r>
            <a:r>
              <a:rPr lang="en-US" dirty="0" err="1" smtClean="0"/>
              <a:t>ITAR</a:t>
            </a:r>
            <a:r>
              <a:rPr lang="en-US" dirty="0" smtClean="0"/>
              <a:t> 102.15 and EAR Part 772, </a:t>
            </a:r>
            <a:r>
              <a:rPr lang="en-US" dirty="0"/>
              <a:t>a U.S. Person </a:t>
            </a:r>
            <a:r>
              <a:rPr lang="en-US" dirty="0" smtClean="0"/>
              <a:t>includes:</a:t>
            </a:r>
            <a:endParaRPr lang="en-US" dirty="0"/>
          </a:p>
          <a:p>
            <a:pPr lvl="1"/>
            <a:r>
              <a:rPr lang="en-US" dirty="0" smtClean="0"/>
              <a:t>any </a:t>
            </a:r>
            <a:r>
              <a:rPr lang="en-US" dirty="0"/>
              <a:t>individual who is granted U.S. citizenship; or</a:t>
            </a:r>
          </a:p>
          <a:p>
            <a:pPr lvl="1"/>
            <a:r>
              <a:rPr lang="en-US" dirty="0" smtClean="0"/>
              <a:t>any </a:t>
            </a:r>
            <a:r>
              <a:rPr lang="en-US" dirty="0"/>
              <a:t>individual who is granted U.S. permanent residence ("Green Card" holder); or</a:t>
            </a:r>
          </a:p>
          <a:p>
            <a:pPr lvl="1"/>
            <a:r>
              <a:rPr lang="en-US" dirty="0" smtClean="0"/>
              <a:t>any </a:t>
            </a:r>
            <a:r>
              <a:rPr lang="en-US" dirty="0"/>
              <a:t>individual who is granted status as a "protected person" under 8 </a:t>
            </a:r>
            <a:r>
              <a:rPr lang="en-US" dirty="0" err="1"/>
              <a:t>U.S.C</a:t>
            </a:r>
            <a:r>
              <a:rPr lang="en-US" dirty="0"/>
              <a:t>. </a:t>
            </a:r>
            <a:r>
              <a:rPr lang="en-US" dirty="0" err="1"/>
              <a:t>1324b</a:t>
            </a:r>
            <a:r>
              <a:rPr lang="en-US" dirty="0"/>
              <a:t>(a)(3);</a:t>
            </a:r>
          </a:p>
          <a:p>
            <a:pPr lvl="1"/>
            <a:r>
              <a:rPr lang="en-US" dirty="0" smtClean="0"/>
              <a:t>any </a:t>
            </a:r>
            <a:r>
              <a:rPr lang="en-US" dirty="0"/>
              <a:t>corporation/business/organization/group incorporated in the United States under U.S. law;</a:t>
            </a:r>
          </a:p>
          <a:p>
            <a:pPr lvl="1"/>
            <a:r>
              <a:rPr lang="en-US" dirty="0" smtClean="0"/>
              <a:t>any </a:t>
            </a:r>
            <a:r>
              <a:rPr lang="en-US" dirty="0"/>
              <a:t>part of U.S. </a:t>
            </a:r>
            <a:r>
              <a:rPr lang="en-US" dirty="0" smtClean="0"/>
              <a:t>government</a:t>
            </a:r>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28</a:t>
            </a:fld>
            <a:endParaRPr lang="en-US"/>
          </a:p>
        </p:txBody>
      </p:sp>
    </p:spTree>
    <p:extLst>
      <p:ext uri="{BB962C8B-B14F-4D97-AF65-F5344CB8AC3E}">
        <p14:creationId xmlns:p14="http://schemas.microsoft.com/office/powerpoint/2010/main" val="3970497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a:xfrm>
            <a:off x="228600" y="1295400"/>
            <a:ext cx="8686800" cy="4525963"/>
          </a:xfrm>
        </p:spPr>
        <p:txBody>
          <a:bodyPr/>
          <a:lstStyle/>
          <a:p>
            <a:pPr>
              <a:lnSpc>
                <a:spcPct val="90000"/>
              </a:lnSpc>
              <a:spcBef>
                <a:spcPts val="2400"/>
              </a:spcBef>
            </a:pPr>
            <a:r>
              <a:rPr lang="en-US" sz="4400" dirty="0" err="1" smtClean="0"/>
              <a:t>USML</a:t>
            </a:r>
            <a:r>
              <a:rPr lang="en-US" sz="4400" dirty="0" smtClean="0"/>
              <a:t> items - controlled under </a:t>
            </a:r>
            <a:r>
              <a:rPr lang="en-US" sz="4400" dirty="0" err="1" smtClean="0"/>
              <a:t>ITAR</a:t>
            </a:r>
            <a:r>
              <a:rPr lang="en-US" sz="4400" dirty="0" smtClean="0"/>
              <a:t> by State Department</a:t>
            </a:r>
          </a:p>
          <a:p>
            <a:pPr>
              <a:lnSpc>
                <a:spcPct val="90000"/>
              </a:lnSpc>
              <a:spcBef>
                <a:spcPts val="2400"/>
              </a:spcBef>
            </a:pPr>
            <a:r>
              <a:rPr lang="en-US" sz="4400" dirty="0" smtClean="0"/>
              <a:t>CCL items – controlled under EAR by Commerce Department</a:t>
            </a:r>
          </a:p>
          <a:p>
            <a:pPr>
              <a:lnSpc>
                <a:spcPct val="90000"/>
              </a:lnSpc>
              <a:spcBef>
                <a:spcPts val="2400"/>
              </a:spcBef>
            </a:pPr>
            <a:r>
              <a:rPr lang="en-US" sz="4400" dirty="0" smtClean="0"/>
              <a:t>Different rules, different forms, different licenses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29</a:t>
            </a:fld>
            <a:endParaRPr lang="en-US"/>
          </a:p>
        </p:txBody>
      </p:sp>
    </p:spTree>
    <p:extLst>
      <p:ext uri="{BB962C8B-B14F-4D97-AF65-F5344CB8AC3E}">
        <p14:creationId xmlns:p14="http://schemas.microsoft.com/office/powerpoint/2010/main" val="1725992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a:t>
            </a:r>
            <a:r>
              <a:rPr lang="en-US" dirty="0"/>
              <a:t>do I know if a technology is export controlled and what are the implications for non-US persons?</a:t>
            </a:r>
          </a:p>
          <a:p>
            <a:pPr marL="514350" indent="-514350">
              <a:buFont typeface="+mj-lt"/>
              <a:buAutoNum type="arabicPeriod"/>
            </a:pPr>
            <a:r>
              <a:rPr lang="en-US" dirty="0" smtClean="0"/>
              <a:t>What </a:t>
            </a:r>
            <a:r>
              <a:rPr lang="en-US" dirty="0"/>
              <a:t>are the warning signs of undue foreign interest in my technology or program?</a:t>
            </a:r>
          </a:p>
          <a:p>
            <a:pPr marL="514350" indent="-514350">
              <a:buFont typeface="+mj-lt"/>
              <a:buAutoNum type="arabicPeriod"/>
            </a:pPr>
            <a:r>
              <a:rPr lang="en-US" dirty="0" smtClean="0"/>
              <a:t>What </a:t>
            </a:r>
            <a:r>
              <a:rPr lang="en-US" dirty="0"/>
              <a:t>should I do if I suspect foreign actors are trying to gain access to my technical research?</a:t>
            </a:r>
          </a:p>
          <a:p>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3</a:t>
            </a:fld>
            <a:endParaRPr lang="en-US"/>
          </a:p>
        </p:txBody>
      </p:sp>
    </p:spTree>
    <p:extLst>
      <p:ext uri="{BB962C8B-B14F-4D97-AF65-F5344CB8AC3E}">
        <p14:creationId xmlns:p14="http://schemas.microsoft.com/office/powerpoint/2010/main" val="121238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400800" cy="990600"/>
          </a:xfrm>
        </p:spPr>
        <p:txBody>
          <a:bodyPr/>
          <a:lstStyle/>
          <a:p>
            <a:r>
              <a:rPr lang="en-US" dirty="0" err="1" smtClean="0"/>
              <a:t>ITAR</a:t>
            </a:r>
            <a:r>
              <a:rPr lang="en-US" dirty="0" smtClean="0"/>
              <a:t> vs EAR?</a:t>
            </a:r>
            <a:endParaRPr lang="en-US" dirty="0"/>
          </a:p>
        </p:txBody>
      </p:sp>
      <p:sp>
        <p:nvSpPr>
          <p:cNvPr id="3" name="Content Placeholder 2"/>
          <p:cNvSpPr>
            <a:spLocks noGrp="1"/>
          </p:cNvSpPr>
          <p:nvPr>
            <p:ph idx="1"/>
          </p:nvPr>
        </p:nvSpPr>
        <p:spPr>
          <a:xfrm>
            <a:off x="228600" y="1066800"/>
            <a:ext cx="8763000" cy="5181600"/>
          </a:xfrm>
        </p:spPr>
        <p:txBody>
          <a:bodyPr/>
          <a:lstStyle/>
          <a:p>
            <a:pPr>
              <a:lnSpc>
                <a:spcPct val="90000"/>
              </a:lnSpc>
              <a:spcBef>
                <a:spcPts val="1200"/>
              </a:spcBef>
            </a:pPr>
            <a:r>
              <a:rPr lang="en-US" sz="4000" dirty="0" smtClean="0"/>
              <a:t>Commodity Jurisdiction (CJ) – if it is unclear whether the item falls under the ITAR or the EAR, a CJ determination request is submitted  by the developer</a:t>
            </a:r>
          </a:p>
          <a:p>
            <a:pPr lvl="1">
              <a:lnSpc>
                <a:spcPct val="90000"/>
              </a:lnSpc>
              <a:spcBef>
                <a:spcPts val="1200"/>
              </a:spcBef>
            </a:pPr>
            <a:r>
              <a:rPr lang="en-US" sz="3600" dirty="0" smtClean="0"/>
              <a:t>The CJ is simply the ruling on whether the item is controlled by </a:t>
            </a:r>
            <a:r>
              <a:rPr lang="en-US" sz="3600" dirty="0" err="1" smtClean="0"/>
              <a:t>ITAR</a:t>
            </a:r>
            <a:r>
              <a:rPr lang="en-US" sz="3600" dirty="0" smtClean="0"/>
              <a:t> or EAR  </a:t>
            </a:r>
          </a:p>
          <a:p>
            <a:pPr lvl="1">
              <a:lnSpc>
                <a:spcPct val="90000"/>
              </a:lnSpc>
              <a:spcBef>
                <a:spcPts val="1200"/>
              </a:spcBef>
            </a:pPr>
            <a:r>
              <a:rPr lang="en-US" sz="3600" dirty="0" smtClean="0"/>
              <a:t>Once the CJ ruling is issued, applicable registration and license applications are still required</a:t>
            </a:r>
            <a:endParaRPr lang="en-US" sz="36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30</a:t>
            </a:fld>
            <a:endParaRPr lang="en-US"/>
          </a:p>
        </p:txBody>
      </p:sp>
    </p:spTree>
    <p:extLst>
      <p:ext uri="{BB962C8B-B14F-4D97-AF65-F5344CB8AC3E}">
        <p14:creationId xmlns:p14="http://schemas.microsoft.com/office/powerpoint/2010/main" val="936544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Person – EAR vs </a:t>
            </a:r>
            <a:r>
              <a:rPr lang="en-US" dirty="0" err="1" smtClean="0"/>
              <a:t>ITAR</a:t>
            </a:r>
            <a:endParaRPr lang="en-US" dirty="0"/>
          </a:p>
        </p:txBody>
      </p:sp>
      <p:sp>
        <p:nvSpPr>
          <p:cNvPr id="3" name="Content Placeholder 2"/>
          <p:cNvSpPr>
            <a:spLocks noGrp="1"/>
          </p:cNvSpPr>
          <p:nvPr>
            <p:ph idx="1"/>
          </p:nvPr>
        </p:nvSpPr>
        <p:spPr>
          <a:xfrm>
            <a:off x="457200" y="1143000"/>
            <a:ext cx="8001000" cy="4038600"/>
          </a:xfrm>
        </p:spPr>
        <p:txBody>
          <a:bodyPr/>
          <a:lstStyle/>
          <a:p>
            <a:r>
              <a:rPr lang="en-US" dirty="0"/>
              <a:t>If the individual is not a U.S person, when applying the "deemed export" </a:t>
            </a:r>
            <a:r>
              <a:rPr lang="en-US" dirty="0" smtClean="0"/>
              <a:t>rules:  </a:t>
            </a:r>
          </a:p>
          <a:p>
            <a:pPr lvl="1"/>
            <a:r>
              <a:rPr lang="en-US" sz="3200" dirty="0" smtClean="0"/>
              <a:t>EAR </a:t>
            </a:r>
            <a:r>
              <a:rPr lang="en-US" sz="3200" dirty="0"/>
              <a:t>looks at the person's most recent citizenship or permanent residence </a:t>
            </a:r>
            <a:endParaRPr lang="en-US" sz="3200" dirty="0" smtClean="0"/>
          </a:p>
          <a:p>
            <a:pPr lvl="1"/>
            <a:r>
              <a:rPr lang="en-US" sz="3200" dirty="0" smtClean="0"/>
              <a:t>ITAR </a:t>
            </a:r>
            <a:r>
              <a:rPr lang="en-US" sz="3200" dirty="0"/>
              <a:t>looks at the person's country of origin (i.e., country of birth) and all current citizenships</a:t>
            </a:r>
            <a:r>
              <a:rPr lang="en-US" sz="3200" dirty="0" smtClean="0"/>
              <a:t>.</a:t>
            </a:r>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31</a:t>
            </a:fld>
            <a:endParaRPr lang="en-US" dirty="0"/>
          </a:p>
        </p:txBody>
      </p:sp>
    </p:spTree>
    <p:extLst>
      <p:ext uri="{BB962C8B-B14F-4D97-AF65-F5344CB8AC3E}">
        <p14:creationId xmlns:p14="http://schemas.microsoft.com/office/powerpoint/2010/main" val="177173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Person</a:t>
            </a:r>
            <a:endParaRPr lang="en-US" dirty="0"/>
          </a:p>
        </p:txBody>
      </p:sp>
      <p:sp>
        <p:nvSpPr>
          <p:cNvPr id="3" name="Content Placeholder 2"/>
          <p:cNvSpPr>
            <a:spLocks noGrp="1"/>
          </p:cNvSpPr>
          <p:nvPr>
            <p:ph idx="1"/>
          </p:nvPr>
        </p:nvSpPr>
        <p:spPr>
          <a:xfrm>
            <a:off x="457200" y="2362200"/>
            <a:ext cx="8229600" cy="1600200"/>
          </a:xfrm>
        </p:spPr>
        <p:txBody>
          <a:bodyPr/>
          <a:lstStyle/>
          <a:p>
            <a:pPr marL="0" indent="0">
              <a:buNone/>
            </a:pPr>
            <a:r>
              <a:rPr lang="en-US" sz="4000" dirty="0" smtClean="0"/>
              <a:t>Focusing on the </a:t>
            </a:r>
            <a:r>
              <a:rPr lang="en-US" sz="4000" dirty="0" err="1" smtClean="0"/>
              <a:t>USML</a:t>
            </a:r>
            <a:r>
              <a:rPr lang="en-US" sz="4000" dirty="0" smtClean="0"/>
              <a:t> and </a:t>
            </a:r>
            <a:r>
              <a:rPr lang="en-US" sz="4000" dirty="0" err="1" smtClean="0"/>
              <a:t>ITAR</a:t>
            </a:r>
            <a:r>
              <a:rPr lang="en-US" sz="4000" dirty="0" smtClean="0"/>
              <a:t>….</a:t>
            </a:r>
            <a:endParaRPr lang="en-US" sz="40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32</a:t>
            </a:fld>
            <a:endParaRPr lang="en-US"/>
          </a:p>
        </p:txBody>
      </p:sp>
    </p:spTree>
    <p:extLst>
      <p:ext uri="{BB962C8B-B14F-4D97-AF65-F5344CB8AC3E}">
        <p14:creationId xmlns:p14="http://schemas.microsoft.com/office/powerpoint/2010/main" val="2812638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400800" cy="990600"/>
          </a:xfrm>
        </p:spPr>
        <p:txBody>
          <a:bodyPr/>
          <a:lstStyle/>
          <a:p>
            <a:r>
              <a:rPr lang="en-US" dirty="0" err="1" smtClean="0"/>
              <a:t>ITAR</a:t>
            </a:r>
            <a:r>
              <a:rPr lang="en-US" dirty="0" smtClean="0"/>
              <a:t> and Foreign Persons</a:t>
            </a:r>
            <a:endParaRPr lang="en-US" dirty="0"/>
          </a:p>
        </p:txBody>
      </p:sp>
      <p:sp>
        <p:nvSpPr>
          <p:cNvPr id="3" name="Content Placeholder 2"/>
          <p:cNvSpPr>
            <a:spLocks noGrp="1"/>
          </p:cNvSpPr>
          <p:nvPr>
            <p:ph idx="1"/>
          </p:nvPr>
        </p:nvSpPr>
        <p:spPr>
          <a:xfrm>
            <a:off x="457200" y="1219200"/>
            <a:ext cx="8458200" cy="4525963"/>
          </a:xfrm>
        </p:spPr>
        <p:txBody>
          <a:bodyPr/>
          <a:lstStyle/>
          <a:p>
            <a:r>
              <a:rPr lang="en-US" sz="3600" dirty="0" smtClean="0"/>
              <a:t>A </a:t>
            </a:r>
            <a:r>
              <a:rPr lang="en-US" sz="3600" dirty="0" err="1" smtClean="0"/>
              <a:t>DDTC</a:t>
            </a:r>
            <a:r>
              <a:rPr lang="en-US" sz="3600" dirty="0" smtClean="0"/>
              <a:t>* license is required for the oral, visual, or documentary disclosure of technical data to a “foreign </a:t>
            </a:r>
            <a:r>
              <a:rPr lang="en-US" sz="3600" dirty="0"/>
              <a:t>p</a:t>
            </a:r>
            <a:r>
              <a:rPr lang="en-US" sz="3600" dirty="0" smtClean="0"/>
              <a:t>erson” </a:t>
            </a:r>
          </a:p>
          <a:p>
            <a:pPr lvl="1"/>
            <a:r>
              <a:rPr lang="en-US" sz="3200" dirty="0" smtClean="0"/>
              <a:t>Any unauthorized disclosure to a foreign person (whether in the US or abroad) is deemed to be an export to that foreign person’s home country, which includes not just the country of citizenship, but his or her country of birth</a:t>
            </a:r>
          </a:p>
          <a:p>
            <a:pPr marL="457200" lvl="1" indent="0">
              <a:buNone/>
            </a:pPr>
            <a:r>
              <a:rPr lang="en-US" sz="2400" dirty="0" smtClean="0"/>
              <a:t>* State Department Directorate of Defense Trade Controls</a:t>
            </a:r>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33</a:t>
            </a:fld>
            <a:endParaRPr lang="en-US"/>
          </a:p>
        </p:txBody>
      </p:sp>
    </p:spTree>
    <p:extLst>
      <p:ext uri="{BB962C8B-B14F-4D97-AF65-F5344CB8AC3E}">
        <p14:creationId xmlns:p14="http://schemas.microsoft.com/office/powerpoint/2010/main" val="2572610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Person and Visa Status</a:t>
            </a:r>
            <a:endParaRPr lang="en-US" dirty="0"/>
          </a:p>
        </p:txBody>
      </p:sp>
      <p:sp>
        <p:nvSpPr>
          <p:cNvPr id="3" name="Content Placeholder 2"/>
          <p:cNvSpPr>
            <a:spLocks noGrp="1"/>
          </p:cNvSpPr>
          <p:nvPr>
            <p:ph idx="1"/>
          </p:nvPr>
        </p:nvSpPr>
        <p:spPr>
          <a:xfrm>
            <a:off x="609600" y="990600"/>
            <a:ext cx="8229600" cy="5181600"/>
          </a:xfrm>
        </p:spPr>
        <p:txBody>
          <a:bodyPr/>
          <a:lstStyle/>
          <a:p>
            <a:r>
              <a:rPr lang="en-US" sz="2800" dirty="0" smtClean="0"/>
              <a:t>A non-US person working in the US on a visa is treated as a foreign person under ITAR and EAR</a:t>
            </a:r>
          </a:p>
          <a:p>
            <a:r>
              <a:rPr lang="en-US" sz="2800" dirty="0" smtClean="0"/>
              <a:t>Affected visa categories typically include</a:t>
            </a:r>
          </a:p>
          <a:p>
            <a:pPr lvl="1"/>
            <a:r>
              <a:rPr lang="en-US" sz="2400" dirty="0" smtClean="0"/>
              <a:t>H-</a:t>
            </a:r>
            <a:r>
              <a:rPr lang="en-US" sz="2400" dirty="0" err="1" smtClean="0"/>
              <a:t>1B</a:t>
            </a:r>
            <a:r>
              <a:rPr lang="en-US" sz="2400" dirty="0" smtClean="0"/>
              <a:t>: Specialty Occupation Workers</a:t>
            </a:r>
          </a:p>
          <a:p>
            <a:pPr lvl="1"/>
            <a:r>
              <a:rPr lang="en-US" sz="2400" dirty="0" smtClean="0"/>
              <a:t>L-1: Intra Company Transferees</a:t>
            </a:r>
          </a:p>
          <a:p>
            <a:pPr lvl="1"/>
            <a:r>
              <a:rPr lang="en-US" sz="2400" dirty="0" smtClean="0"/>
              <a:t>O-1: Extraordinary Ability</a:t>
            </a:r>
            <a:endParaRPr lang="en-US" sz="2400" dirty="0"/>
          </a:p>
          <a:p>
            <a:pPr lvl="1"/>
            <a:r>
              <a:rPr lang="en-US" sz="2400" dirty="0" smtClean="0"/>
              <a:t>F-1: Optional Practical Training (Student Workers)</a:t>
            </a:r>
          </a:p>
          <a:p>
            <a:r>
              <a:rPr lang="en-US" sz="2800" dirty="0" smtClean="0"/>
              <a:t>Each such employee will require advance authorization from </a:t>
            </a:r>
            <a:r>
              <a:rPr lang="en-US" sz="2800" dirty="0" err="1" smtClean="0"/>
              <a:t>DDTC</a:t>
            </a:r>
            <a:r>
              <a:rPr lang="en-US" sz="2800" dirty="0" smtClean="0"/>
              <a:t> to access </a:t>
            </a:r>
            <a:r>
              <a:rPr lang="en-US" sz="2800" dirty="0" err="1" smtClean="0"/>
              <a:t>ITAR</a:t>
            </a:r>
            <a:r>
              <a:rPr lang="en-US" sz="2800" dirty="0" smtClean="0"/>
              <a:t> controlled articles or technical data</a:t>
            </a:r>
          </a:p>
          <a:p>
            <a:pPr lvl="1"/>
            <a:r>
              <a:rPr lang="en-US" sz="2400" dirty="0" smtClean="0"/>
              <a:t>Application is  online,  use form </a:t>
            </a:r>
            <a:r>
              <a:rPr lang="en-US" sz="2400" dirty="0" err="1" smtClean="0"/>
              <a:t>DSP</a:t>
            </a:r>
            <a:r>
              <a:rPr lang="en-US" sz="2400" dirty="0" smtClean="0"/>
              <a:t>-5</a:t>
            </a:r>
          </a:p>
          <a:p>
            <a:pPr lvl="1"/>
            <a:endParaRPr lang="en-US" sz="2400" dirty="0"/>
          </a:p>
          <a:p>
            <a:endParaRPr lang="en-US" sz="28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34</a:t>
            </a:fld>
            <a:endParaRPr lang="en-US"/>
          </a:p>
        </p:txBody>
      </p:sp>
    </p:spTree>
    <p:extLst>
      <p:ext uri="{BB962C8B-B14F-4D97-AF65-F5344CB8AC3E}">
        <p14:creationId xmlns:p14="http://schemas.microsoft.com/office/powerpoint/2010/main" val="881279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Citizenship</a:t>
            </a:r>
            <a:endParaRPr lang="en-US" dirty="0"/>
          </a:p>
        </p:txBody>
      </p:sp>
      <p:sp>
        <p:nvSpPr>
          <p:cNvPr id="3" name="Content Placeholder 2"/>
          <p:cNvSpPr>
            <a:spLocks noGrp="1"/>
          </p:cNvSpPr>
          <p:nvPr>
            <p:ph idx="1"/>
          </p:nvPr>
        </p:nvSpPr>
        <p:spPr>
          <a:xfrm>
            <a:off x="457200" y="1143000"/>
            <a:ext cx="8229600" cy="5181600"/>
          </a:xfrm>
        </p:spPr>
        <p:txBody>
          <a:bodyPr/>
          <a:lstStyle/>
          <a:p>
            <a:r>
              <a:rPr lang="en-US" dirty="0"/>
              <a:t>An employee of a US company, </a:t>
            </a:r>
            <a:r>
              <a:rPr lang="en-US" dirty="0" smtClean="0"/>
              <a:t>holding </a:t>
            </a:r>
            <a:r>
              <a:rPr lang="en-US" dirty="0"/>
              <a:t>dual citizenship with the US and another country is </a:t>
            </a:r>
            <a:r>
              <a:rPr lang="en-US" dirty="0" smtClean="0"/>
              <a:t> considered </a:t>
            </a:r>
            <a:r>
              <a:rPr lang="en-US" dirty="0"/>
              <a:t>a </a:t>
            </a:r>
            <a:r>
              <a:rPr lang="en-US" dirty="0" smtClean="0"/>
              <a:t>“US person”. </a:t>
            </a:r>
          </a:p>
          <a:p>
            <a:pPr lvl="1"/>
            <a:r>
              <a:rPr lang="en-US" dirty="0" smtClean="0"/>
              <a:t>No </a:t>
            </a:r>
            <a:r>
              <a:rPr lang="en-US" dirty="0" err="1" smtClean="0"/>
              <a:t>ITAR</a:t>
            </a:r>
            <a:r>
              <a:rPr lang="en-US" dirty="0" smtClean="0"/>
              <a:t> access restrictions apply</a:t>
            </a:r>
          </a:p>
          <a:p>
            <a:r>
              <a:rPr lang="en-US" dirty="0" smtClean="0"/>
              <a:t>An employee of a US company, who is not a “US person”, but holds dual citizenship with 2 other countries, is a “foreign person” and must be authorized in advance to work on </a:t>
            </a:r>
            <a:r>
              <a:rPr lang="en-US" dirty="0" err="1" smtClean="0"/>
              <a:t>ITAR</a:t>
            </a:r>
            <a:r>
              <a:rPr lang="en-US" dirty="0" smtClean="0"/>
              <a:t> controlled items with the determination based on BOTH countries of citizenship.  </a:t>
            </a:r>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35</a:t>
            </a:fld>
            <a:endParaRPr lang="en-US"/>
          </a:p>
        </p:txBody>
      </p:sp>
    </p:spTree>
    <p:extLst>
      <p:ext uri="{BB962C8B-B14F-4D97-AF65-F5344CB8AC3E}">
        <p14:creationId xmlns:p14="http://schemas.microsoft.com/office/powerpoint/2010/main" val="1258839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781800" cy="990600"/>
          </a:xfrm>
        </p:spPr>
        <p:txBody>
          <a:bodyPr/>
          <a:lstStyle/>
          <a:p>
            <a:r>
              <a:rPr lang="en-US" dirty="0" smtClean="0"/>
              <a:t>Residency &amp; Country of Origin</a:t>
            </a:r>
            <a:endParaRPr lang="en-US" dirty="0"/>
          </a:p>
        </p:txBody>
      </p:sp>
      <p:sp>
        <p:nvSpPr>
          <p:cNvPr id="3" name="Content Placeholder 2"/>
          <p:cNvSpPr>
            <a:spLocks noGrp="1"/>
          </p:cNvSpPr>
          <p:nvPr>
            <p:ph idx="1"/>
          </p:nvPr>
        </p:nvSpPr>
        <p:spPr>
          <a:xfrm>
            <a:off x="533400" y="1219200"/>
            <a:ext cx="8229600" cy="5105400"/>
          </a:xfrm>
        </p:spPr>
        <p:txBody>
          <a:bodyPr/>
          <a:lstStyle/>
          <a:p>
            <a:r>
              <a:rPr lang="en-US" sz="2800" dirty="0" err="1" smtClean="0"/>
              <a:t>ITAR</a:t>
            </a:r>
            <a:r>
              <a:rPr lang="en-US" sz="2800" dirty="0" smtClean="0"/>
              <a:t> </a:t>
            </a:r>
            <a:r>
              <a:rPr lang="en-US" sz="2800" dirty="0"/>
              <a:t>takes into account a person’s country of origin in addition to current </a:t>
            </a:r>
            <a:r>
              <a:rPr lang="en-US" sz="2800" dirty="0" smtClean="0"/>
              <a:t>residency/citizenship </a:t>
            </a:r>
          </a:p>
          <a:p>
            <a:r>
              <a:rPr lang="en-US" sz="2800" dirty="0" smtClean="0"/>
              <a:t>A Canadian </a:t>
            </a:r>
            <a:r>
              <a:rPr lang="en-US" sz="2800" dirty="0"/>
              <a:t>Permanent Resident born in France </a:t>
            </a:r>
            <a:r>
              <a:rPr lang="en-US" sz="2800" dirty="0" smtClean="0"/>
              <a:t>is considered </a:t>
            </a:r>
            <a:r>
              <a:rPr lang="en-US" sz="2800" dirty="0"/>
              <a:t>both Canadian and French for </a:t>
            </a:r>
            <a:r>
              <a:rPr lang="en-US" sz="2800" dirty="0" err="1"/>
              <a:t>ITAR</a:t>
            </a:r>
            <a:r>
              <a:rPr lang="en-US" sz="2800" dirty="0"/>
              <a:t> licensing purposes. </a:t>
            </a:r>
            <a:endParaRPr lang="en-US" sz="2800" dirty="0" smtClean="0"/>
          </a:p>
          <a:p>
            <a:r>
              <a:rPr lang="en-US" sz="2800" dirty="0" smtClean="0"/>
              <a:t>A </a:t>
            </a:r>
            <a:r>
              <a:rPr lang="en-US" sz="2800" dirty="0"/>
              <a:t>Canadian Permanent Resident born in </a:t>
            </a:r>
            <a:r>
              <a:rPr lang="en-US" sz="2800" dirty="0" smtClean="0"/>
              <a:t>China </a:t>
            </a:r>
            <a:r>
              <a:rPr lang="en-US" sz="2800" dirty="0"/>
              <a:t>would be considered </a:t>
            </a:r>
            <a:r>
              <a:rPr lang="en-US" sz="2800" dirty="0" smtClean="0"/>
              <a:t>Chinese for ITAR purposes;  </a:t>
            </a:r>
          </a:p>
          <a:p>
            <a:pPr lvl="1"/>
            <a:r>
              <a:rPr lang="en-US" dirty="0" smtClean="0"/>
              <a:t>State Department will </a:t>
            </a:r>
            <a:r>
              <a:rPr lang="en-US" dirty="0"/>
              <a:t>not issue an access license to any individual born in a </a:t>
            </a:r>
            <a:r>
              <a:rPr lang="en-US" dirty="0" smtClean="0"/>
              <a:t>Section 126.1 </a:t>
            </a:r>
            <a:r>
              <a:rPr lang="en-US" dirty="0"/>
              <a:t>restricted country, if they are not already a U.S. Permanent Resident </a:t>
            </a:r>
            <a:r>
              <a:rPr lang="en-US" dirty="0" smtClean="0"/>
              <a:t>(Green Card holder) or </a:t>
            </a:r>
            <a:r>
              <a:rPr lang="en-US" dirty="0"/>
              <a:t>c</a:t>
            </a:r>
            <a:r>
              <a:rPr lang="en-US" dirty="0" smtClean="0"/>
              <a:t>itizen.</a:t>
            </a:r>
          </a:p>
          <a:p>
            <a:pPr marL="0" indent="0">
              <a:buNone/>
            </a:pPr>
            <a:endParaRPr lang="en-US" sz="14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36</a:t>
            </a:fld>
            <a:endParaRPr lang="en-US"/>
          </a:p>
        </p:txBody>
      </p:sp>
    </p:spTree>
    <p:extLst>
      <p:ext uri="{BB962C8B-B14F-4D97-AF65-F5344CB8AC3E}">
        <p14:creationId xmlns:p14="http://schemas.microsoft.com/office/powerpoint/2010/main" val="3149910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USML – Denied Countries</a:t>
            </a:r>
            <a:endParaRPr lang="en-US" dirty="0"/>
          </a:p>
        </p:txBody>
      </p:sp>
      <p:sp>
        <p:nvSpPr>
          <p:cNvPr id="3" name="Content Placeholder 2"/>
          <p:cNvSpPr>
            <a:spLocks noGrp="1"/>
          </p:cNvSpPr>
          <p:nvPr>
            <p:ph idx="1"/>
          </p:nvPr>
        </p:nvSpPr>
        <p:spPr>
          <a:xfrm>
            <a:off x="1447800" y="3076500"/>
            <a:ext cx="5334000" cy="2895600"/>
          </a:xfrm>
        </p:spPr>
        <p:txBody>
          <a:bodyPr numCol="2"/>
          <a:lstStyle/>
          <a:p>
            <a:r>
              <a:rPr lang="en-US" dirty="0" smtClean="0"/>
              <a:t>Belarus</a:t>
            </a:r>
            <a:endParaRPr lang="en-US" dirty="0"/>
          </a:p>
          <a:p>
            <a:r>
              <a:rPr lang="en-US" dirty="0" smtClean="0"/>
              <a:t>Burma</a:t>
            </a:r>
            <a:endParaRPr lang="en-US" dirty="0"/>
          </a:p>
          <a:p>
            <a:r>
              <a:rPr lang="en-US" dirty="0" smtClean="0"/>
              <a:t>China</a:t>
            </a:r>
            <a:endParaRPr lang="en-US" dirty="0"/>
          </a:p>
          <a:p>
            <a:r>
              <a:rPr lang="en-US" dirty="0" smtClean="0"/>
              <a:t>Cuba</a:t>
            </a:r>
            <a:endParaRPr lang="en-US" dirty="0"/>
          </a:p>
          <a:p>
            <a:r>
              <a:rPr lang="en-US" dirty="0" smtClean="0"/>
              <a:t>Iran</a:t>
            </a:r>
            <a:endParaRPr lang="en-US" dirty="0"/>
          </a:p>
          <a:p>
            <a:r>
              <a:rPr lang="en-US" dirty="0"/>
              <a:t>North </a:t>
            </a:r>
            <a:r>
              <a:rPr lang="en-US" dirty="0" smtClean="0"/>
              <a:t>Korea</a:t>
            </a:r>
            <a:endParaRPr lang="en-US" dirty="0"/>
          </a:p>
          <a:p>
            <a:r>
              <a:rPr lang="en-US" dirty="0" smtClean="0"/>
              <a:t>Syria</a:t>
            </a:r>
            <a:endParaRPr lang="en-US" dirty="0"/>
          </a:p>
          <a:p>
            <a:r>
              <a:rPr lang="en-US" dirty="0" smtClean="0"/>
              <a:t>Venezuela</a:t>
            </a:r>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37</a:t>
            </a:fld>
            <a:endParaRPr lang="en-US"/>
          </a:p>
        </p:txBody>
      </p:sp>
      <p:sp>
        <p:nvSpPr>
          <p:cNvPr id="5" name="TextBox 4"/>
          <p:cNvSpPr txBox="1"/>
          <p:nvPr/>
        </p:nvSpPr>
        <p:spPr>
          <a:xfrm>
            <a:off x="935420" y="1921269"/>
            <a:ext cx="6989379" cy="646331"/>
          </a:xfrm>
          <a:prstGeom prst="rect">
            <a:avLst/>
          </a:prstGeom>
          <a:noFill/>
        </p:spPr>
        <p:txBody>
          <a:bodyPr wrap="square" rtlCol="0">
            <a:spAutoFit/>
          </a:bodyPr>
          <a:lstStyle/>
          <a:p>
            <a:r>
              <a:rPr lang="en-US" b="1" dirty="0"/>
              <a:t>§126.1   Prohibited exports, imports, and sales to or from certain countries.</a:t>
            </a:r>
          </a:p>
        </p:txBody>
      </p:sp>
      <p:sp>
        <p:nvSpPr>
          <p:cNvPr id="9" name="Rectangle 8"/>
          <p:cNvSpPr/>
          <p:nvPr/>
        </p:nvSpPr>
        <p:spPr>
          <a:xfrm>
            <a:off x="896006" y="1203340"/>
            <a:ext cx="7333593" cy="646331"/>
          </a:xfrm>
          <a:prstGeom prst="rect">
            <a:avLst/>
          </a:prstGeom>
        </p:spPr>
        <p:txBody>
          <a:bodyPr wrap="square">
            <a:spAutoFit/>
          </a:bodyPr>
          <a:lstStyle/>
          <a:p>
            <a:r>
              <a:rPr lang="en-US" b="1" dirty="0"/>
              <a:t>Title 22 → Chapter I → Subchapter M → Part 126 → §126.1</a:t>
            </a:r>
          </a:p>
          <a:p>
            <a:endParaRPr lang="en-US" dirty="0"/>
          </a:p>
        </p:txBody>
      </p:sp>
    </p:spTree>
    <p:extLst>
      <p:ext uri="{BB962C8B-B14F-4D97-AF65-F5344CB8AC3E}">
        <p14:creationId xmlns:p14="http://schemas.microsoft.com/office/powerpoint/2010/main" val="3713583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80012"/>
            <a:ext cx="7010400" cy="990600"/>
          </a:xfrm>
        </p:spPr>
        <p:txBody>
          <a:bodyPr/>
          <a:lstStyle/>
          <a:p>
            <a:r>
              <a:rPr lang="en-US" sz="2800" dirty="0" smtClean="0"/>
              <a:t>State Department</a:t>
            </a:r>
            <a:r>
              <a:rPr lang="en-US" dirty="0" smtClean="0"/>
              <a:t/>
            </a:r>
            <a:br>
              <a:rPr lang="en-US" dirty="0" smtClean="0"/>
            </a:br>
            <a:r>
              <a:rPr lang="en-US" sz="2400" dirty="0" smtClean="0"/>
              <a:t>Directorate of Defense Trade Controls (DDTC)</a:t>
            </a:r>
            <a:endParaRPr lang="en-US" sz="2400" dirty="0"/>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066800" y="1400311"/>
            <a:ext cx="6858000" cy="5116115"/>
          </a:xfrm>
          <a:prstGeom prst="rect">
            <a:avLst/>
          </a:prstGeom>
        </p:spPr>
      </p:pic>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38</a:t>
            </a:fld>
            <a:endParaRPr lang="en-US"/>
          </a:p>
        </p:txBody>
      </p:sp>
      <p:sp>
        <p:nvSpPr>
          <p:cNvPr id="6" name="Rectangle 5"/>
          <p:cNvSpPr/>
          <p:nvPr/>
        </p:nvSpPr>
        <p:spPr>
          <a:xfrm>
            <a:off x="4035717" y="1262242"/>
            <a:ext cx="4271362" cy="461665"/>
          </a:xfrm>
          <a:prstGeom prst="rect">
            <a:avLst/>
          </a:prstGeom>
          <a:solidFill>
            <a:srgbClr val="FFFF00"/>
          </a:solidFill>
          <a:ln w="25400">
            <a:solidFill>
              <a:schemeClr val="accent1"/>
            </a:solidFill>
          </a:ln>
        </p:spPr>
        <p:txBody>
          <a:bodyPr wrap="none">
            <a:spAutoFit/>
          </a:bodyPr>
          <a:lstStyle/>
          <a:p>
            <a:r>
              <a:rPr lang="en-US" sz="2400" dirty="0">
                <a:hlinkClick r:id="rId3"/>
              </a:rPr>
              <a:t>https://www.pmddtc.state.gov/</a:t>
            </a:r>
            <a:endParaRPr lang="en-US" sz="2400" dirty="0"/>
          </a:p>
        </p:txBody>
      </p:sp>
    </p:spTree>
    <p:extLst>
      <p:ext uri="{BB962C8B-B14F-4D97-AF65-F5344CB8AC3E}">
        <p14:creationId xmlns:p14="http://schemas.microsoft.com/office/powerpoint/2010/main" val="2193981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Person</a:t>
            </a:r>
            <a:endParaRPr lang="en-US" dirty="0"/>
          </a:p>
        </p:txBody>
      </p:sp>
      <p:sp>
        <p:nvSpPr>
          <p:cNvPr id="3" name="Content Placeholder 2"/>
          <p:cNvSpPr>
            <a:spLocks noGrp="1"/>
          </p:cNvSpPr>
          <p:nvPr>
            <p:ph idx="1"/>
          </p:nvPr>
        </p:nvSpPr>
        <p:spPr>
          <a:xfrm>
            <a:off x="457200" y="1600201"/>
            <a:ext cx="8229600" cy="1447800"/>
          </a:xfrm>
        </p:spPr>
        <p:txBody>
          <a:bodyPr/>
          <a:lstStyle/>
          <a:p>
            <a:pPr marL="0" indent="0">
              <a:buNone/>
            </a:pPr>
            <a:r>
              <a:rPr lang="en-US" sz="4400" dirty="0" smtClean="0"/>
              <a:t>Focusing on the CCL and the EAR…</a:t>
            </a:r>
            <a:endParaRPr lang="en-US" sz="44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39</a:t>
            </a:fld>
            <a:endParaRPr lang="en-US"/>
          </a:p>
        </p:txBody>
      </p:sp>
    </p:spTree>
    <p:extLst>
      <p:ext uri="{BB962C8B-B14F-4D97-AF65-F5344CB8AC3E}">
        <p14:creationId xmlns:p14="http://schemas.microsoft.com/office/powerpoint/2010/main" val="3538542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a:t>
            </a:r>
            <a:endParaRPr lang="en-US" dirty="0"/>
          </a:p>
        </p:txBody>
      </p:sp>
      <p:sp>
        <p:nvSpPr>
          <p:cNvPr id="3" name="Content Placeholder 2"/>
          <p:cNvSpPr>
            <a:spLocks noGrp="1"/>
          </p:cNvSpPr>
          <p:nvPr>
            <p:ph idx="1"/>
          </p:nvPr>
        </p:nvSpPr>
        <p:spPr>
          <a:xfrm>
            <a:off x="228600" y="1024762"/>
            <a:ext cx="8806543" cy="5638800"/>
          </a:xfrm>
        </p:spPr>
        <p:txBody>
          <a:bodyPr/>
          <a:lstStyle/>
          <a:p>
            <a:pPr marL="0" indent="0">
              <a:buNone/>
            </a:pPr>
            <a:r>
              <a:rPr lang="en-US" sz="2800" b="1" i="1" dirty="0" smtClean="0"/>
              <a:t>How </a:t>
            </a:r>
            <a:r>
              <a:rPr lang="en-US" sz="2800" b="1" i="1" dirty="0"/>
              <a:t>do I know if a technology is export </a:t>
            </a:r>
            <a:r>
              <a:rPr lang="en-US" sz="2800" b="1" i="1" dirty="0" smtClean="0"/>
              <a:t>controlled? </a:t>
            </a:r>
            <a:endParaRPr lang="en-US" sz="2800" b="1" i="1" dirty="0"/>
          </a:p>
          <a:p>
            <a:r>
              <a:rPr lang="en-US" sz="2800" dirty="0" smtClean="0"/>
              <a:t>Export control is an umbrella term: </a:t>
            </a:r>
          </a:p>
          <a:p>
            <a:pPr lvl="1"/>
            <a:r>
              <a:rPr lang="en-US" sz="2400" dirty="0" smtClean="0"/>
              <a:t>United States Munitions List (USML) – State Department</a:t>
            </a:r>
          </a:p>
          <a:p>
            <a:pPr lvl="1"/>
            <a:r>
              <a:rPr lang="en-US" sz="2400" dirty="0"/>
              <a:t>Missile Control Technology Regime (MCTR) - State Dept</a:t>
            </a:r>
          </a:p>
          <a:p>
            <a:pPr lvl="1"/>
            <a:r>
              <a:rPr lang="en-US" sz="2400" dirty="0" smtClean="0"/>
              <a:t>Commerce Control List (CCL) – Commerce Dept</a:t>
            </a:r>
          </a:p>
          <a:p>
            <a:r>
              <a:rPr lang="en-US" sz="2800" dirty="0" smtClean="0"/>
              <a:t>All online, available to anyone. See Commerce &amp; State websites</a:t>
            </a:r>
          </a:p>
          <a:p>
            <a:pPr lvl="1"/>
            <a:r>
              <a:rPr lang="en-US" sz="2400" dirty="0" smtClean="0"/>
              <a:t>DoD doesn’t set </a:t>
            </a:r>
            <a:r>
              <a:rPr lang="en-US" sz="2400" smtClean="0"/>
              <a:t>export rules</a:t>
            </a:r>
            <a:endParaRPr lang="en-US" sz="2400" dirty="0" smtClean="0"/>
          </a:p>
          <a:p>
            <a:r>
              <a:rPr lang="en-US" sz="2800" dirty="0" smtClean="0"/>
              <a:t>Exporters </a:t>
            </a:r>
            <a:r>
              <a:rPr lang="en-US" sz="2800" dirty="0"/>
              <a:t>must comply with the </a:t>
            </a:r>
            <a:r>
              <a:rPr lang="en-US" sz="2800" dirty="0" smtClean="0"/>
              <a:t>law. Ignorance </a:t>
            </a:r>
            <a:r>
              <a:rPr lang="en-US" sz="2800" dirty="0"/>
              <a:t>is not a </a:t>
            </a:r>
            <a:r>
              <a:rPr lang="en-US" sz="2800" dirty="0" smtClean="0"/>
              <a:t>defense</a:t>
            </a:r>
          </a:p>
          <a:p>
            <a:r>
              <a:rPr lang="en-US" sz="2800" dirty="0"/>
              <a:t>Exporter = Manufacturer = Technology Developer = Performer on a </a:t>
            </a:r>
            <a:r>
              <a:rPr lang="en-US" sz="2800" dirty="0" smtClean="0"/>
              <a:t>Contract</a:t>
            </a:r>
            <a:endParaRPr lang="en-US" sz="2800" dirty="0"/>
          </a:p>
          <a:p>
            <a:endParaRPr lang="en-US" sz="2800" dirty="0"/>
          </a:p>
          <a:p>
            <a:endParaRPr lang="en-US" sz="2800" dirty="0" smtClean="0"/>
          </a:p>
          <a:p>
            <a:pPr lvl="1"/>
            <a:endParaRPr lang="en-US" sz="24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4</a:t>
            </a:fld>
            <a:endParaRPr lang="en-US"/>
          </a:p>
        </p:txBody>
      </p:sp>
    </p:spTree>
    <p:extLst>
      <p:ext uri="{BB962C8B-B14F-4D97-AF65-F5344CB8AC3E}">
        <p14:creationId xmlns:p14="http://schemas.microsoft.com/office/powerpoint/2010/main" val="2668864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Nationals and the CCL</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For </a:t>
            </a:r>
            <a:r>
              <a:rPr lang="en-US" dirty="0"/>
              <a:t>individuals who are citizens of more than one foreign country, or have citizenship in one foreign country and permanent residence in another, as a general policy, the last permanent resident status or citizenship obtained governs. </a:t>
            </a:r>
            <a:endParaRPr lang="en-US" dirty="0" smtClean="0"/>
          </a:p>
          <a:p>
            <a:r>
              <a:rPr lang="en-US" dirty="0" smtClean="0">
                <a:hlinkClick r:id="rId2"/>
              </a:rPr>
              <a:t>https</a:t>
            </a:r>
            <a:r>
              <a:rPr lang="en-US" dirty="0">
                <a:hlinkClick r:id="rId2"/>
              </a:rPr>
              <a:t>://</a:t>
            </a:r>
            <a:r>
              <a:rPr lang="en-US" dirty="0" smtClean="0">
                <a:hlinkClick r:id="rId2"/>
              </a:rPr>
              <a:t>www.bis.doc.gov/index.php/licensing/embassy-faq#faq_47</a:t>
            </a:r>
            <a:endParaRPr lang="en-US" dirty="0" smtClean="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40</a:t>
            </a:fld>
            <a:endParaRPr lang="en-US"/>
          </a:p>
        </p:txBody>
      </p:sp>
    </p:spTree>
    <p:extLst>
      <p:ext uri="{BB962C8B-B14F-4D97-AF65-F5344CB8AC3E}">
        <p14:creationId xmlns:p14="http://schemas.microsoft.com/office/powerpoint/2010/main" val="250856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Commerce Control List</a:t>
            </a:r>
            <a:endParaRPr lang="en-US" dirty="0"/>
          </a:p>
        </p:txBody>
      </p:sp>
      <p:sp>
        <p:nvSpPr>
          <p:cNvPr id="3" name="Content Placeholder 2"/>
          <p:cNvSpPr>
            <a:spLocks noGrp="1"/>
          </p:cNvSpPr>
          <p:nvPr>
            <p:ph idx="1"/>
          </p:nvPr>
        </p:nvSpPr>
        <p:spPr>
          <a:xfrm>
            <a:off x="457200" y="990600"/>
            <a:ext cx="8458200" cy="5638800"/>
          </a:xfrm>
        </p:spPr>
        <p:txBody>
          <a:bodyPr/>
          <a:lstStyle/>
          <a:p>
            <a:r>
              <a:rPr lang="en-US" sz="4000" dirty="0"/>
              <a:t>Export of an item on the CCL may require a license, depending on:</a:t>
            </a:r>
          </a:p>
          <a:p>
            <a:pPr marL="914400" lvl="1" indent="-514350">
              <a:buFont typeface="+mj-lt"/>
              <a:buAutoNum type="arabicParenR"/>
            </a:pPr>
            <a:r>
              <a:rPr lang="en-US" sz="3600" dirty="0"/>
              <a:t>What are you exporting</a:t>
            </a:r>
            <a:r>
              <a:rPr lang="en-US" sz="3600" dirty="0" smtClean="0"/>
              <a:t>?  Specifically, what is the Export Control Classification Number (</a:t>
            </a:r>
            <a:r>
              <a:rPr lang="en-US" sz="3600" dirty="0" err="1" smtClean="0"/>
              <a:t>ECCN</a:t>
            </a:r>
            <a:r>
              <a:rPr lang="en-US" sz="3600" dirty="0" smtClean="0"/>
              <a:t>)? </a:t>
            </a:r>
            <a:endParaRPr lang="en-US" sz="3600" dirty="0"/>
          </a:p>
          <a:p>
            <a:pPr marL="914400" lvl="1" indent="-514350">
              <a:buFont typeface="+mj-lt"/>
              <a:buAutoNum type="arabicParenR"/>
            </a:pPr>
            <a:r>
              <a:rPr lang="en-US" sz="3600" dirty="0"/>
              <a:t>Where are you </a:t>
            </a:r>
            <a:r>
              <a:rPr lang="en-US" sz="3600" dirty="0" smtClean="0"/>
              <a:t>exporting the item to?</a:t>
            </a:r>
            <a:endParaRPr lang="en-US" sz="3600" dirty="0"/>
          </a:p>
          <a:p>
            <a:pPr marL="914400" lvl="1" indent="-514350">
              <a:buFont typeface="+mj-lt"/>
              <a:buAutoNum type="arabicParenR"/>
            </a:pPr>
            <a:r>
              <a:rPr lang="en-US" sz="3600" dirty="0"/>
              <a:t>Who will receive your item?</a:t>
            </a:r>
          </a:p>
          <a:p>
            <a:pPr marL="914400" lvl="1" indent="-514350">
              <a:buFont typeface="+mj-lt"/>
              <a:buAutoNum type="arabicParenR"/>
            </a:pPr>
            <a:r>
              <a:rPr lang="en-US" sz="3600" dirty="0"/>
              <a:t>What </a:t>
            </a:r>
            <a:r>
              <a:rPr lang="en-US" sz="3600" dirty="0" smtClean="0"/>
              <a:t>is the end-use of your item? </a:t>
            </a:r>
            <a:endParaRPr lang="en-US" sz="3600" dirty="0"/>
          </a:p>
          <a:p>
            <a:pPr marL="0" indent="0">
              <a:buNone/>
            </a:pPr>
            <a:endParaRPr lang="en-US" sz="40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41</a:t>
            </a:fld>
            <a:endParaRPr lang="en-US"/>
          </a:p>
        </p:txBody>
      </p:sp>
    </p:spTree>
    <p:extLst>
      <p:ext uri="{BB962C8B-B14F-4D97-AF65-F5344CB8AC3E}">
        <p14:creationId xmlns:p14="http://schemas.microsoft.com/office/powerpoint/2010/main" val="1724899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ECCNs</a:t>
            </a:r>
            <a:endParaRPr lang="en-US" dirty="0"/>
          </a:p>
        </p:txBody>
      </p:sp>
      <p:sp>
        <p:nvSpPr>
          <p:cNvPr id="3" name="Content Placeholder 2"/>
          <p:cNvSpPr>
            <a:spLocks noGrp="1"/>
          </p:cNvSpPr>
          <p:nvPr>
            <p:ph idx="1"/>
          </p:nvPr>
        </p:nvSpPr>
        <p:spPr>
          <a:xfrm>
            <a:off x="533400" y="1143000"/>
            <a:ext cx="8229600" cy="4525963"/>
          </a:xfrm>
        </p:spPr>
        <p:txBody>
          <a:bodyPr/>
          <a:lstStyle/>
          <a:p>
            <a:r>
              <a:rPr lang="en-US" dirty="0" smtClean="0"/>
              <a:t>The </a:t>
            </a:r>
            <a:r>
              <a:rPr lang="en-US" dirty="0" err="1"/>
              <a:t>ECCN</a:t>
            </a:r>
            <a:r>
              <a:rPr lang="en-US" dirty="0"/>
              <a:t> is an alpha-numeric code, e.g., </a:t>
            </a:r>
            <a:r>
              <a:rPr lang="en-US" dirty="0" err="1"/>
              <a:t>3A001</a:t>
            </a:r>
            <a:r>
              <a:rPr lang="en-US" dirty="0"/>
              <a:t>, that describes the item and indicates licensing requirements. </a:t>
            </a:r>
            <a:endParaRPr lang="en-US" dirty="0" smtClean="0"/>
          </a:p>
          <a:p>
            <a:r>
              <a:rPr lang="en-US" dirty="0" smtClean="0"/>
              <a:t>All </a:t>
            </a:r>
            <a:r>
              <a:rPr lang="en-US" dirty="0" err="1"/>
              <a:t>ECCNs</a:t>
            </a:r>
            <a:r>
              <a:rPr lang="en-US" dirty="0"/>
              <a:t> are listed in the </a:t>
            </a:r>
            <a:r>
              <a:rPr lang="en-US" dirty="0">
                <a:hlinkClick r:id="rId2"/>
              </a:rPr>
              <a:t>Commerce Control List (CCL)</a:t>
            </a:r>
            <a:r>
              <a:rPr lang="en-US" dirty="0"/>
              <a:t> (Supplement No. 1 to Part 774 of the EAR)</a:t>
            </a:r>
          </a:p>
          <a:p>
            <a:r>
              <a:rPr lang="en-US" dirty="0" smtClean="0"/>
              <a:t>Items </a:t>
            </a:r>
            <a:r>
              <a:rPr lang="en-US" dirty="0"/>
              <a:t>subject to the Export Administration Regulations (EAR) that are not listed on the CCL are designated </a:t>
            </a:r>
            <a:r>
              <a:rPr lang="en-US" dirty="0" err="1"/>
              <a:t>EAR99</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42</a:t>
            </a:fld>
            <a:endParaRPr lang="en-US"/>
          </a:p>
        </p:txBody>
      </p:sp>
    </p:spTree>
    <p:extLst>
      <p:ext uri="{BB962C8B-B14F-4D97-AF65-F5344CB8AC3E}">
        <p14:creationId xmlns:p14="http://schemas.microsoft.com/office/powerpoint/2010/main" val="2664521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ECCNs</a:t>
            </a:r>
            <a:r>
              <a:rPr lang="en-US" dirty="0" smtClean="0"/>
              <a:t> – 1</a:t>
            </a:r>
            <a:r>
              <a:rPr lang="en-US" baseline="30000" dirty="0" smtClean="0"/>
              <a:t>st</a:t>
            </a:r>
            <a:r>
              <a:rPr lang="en-US" dirty="0" smtClean="0"/>
              <a:t>  Two Digits</a:t>
            </a:r>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43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82961388"/>
              </p:ext>
            </p:extLst>
          </p:nvPr>
        </p:nvGraphicFramePr>
        <p:xfrm>
          <a:off x="108674" y="1320284"/>
          <a:ext cx="4343400" cy="5291377"/>
        </p:xfrm>
        <a:graphic>
          <a:graphicData uri="http://schemas.openxmlformats.org/drawingml/2006/table">
            <a:tbl>
              <a:tblPr/>
              <a:tblGrid>
                <a:gridCol w="1303020">
                  <a:extLst>
                    <a:ext uri="{9D8B030D-6E8A-4147-A177-3AD203B41FA5}">
                      <a16:colId xmlns:a16="http://schemas.microsoft.com/office/drawing/2014/main" val="20000"/>
                    </a:ext>
                  </a:extLst>
                </a:gridCol>
                <a:gridCol w="3040380">
                  <a:extLst>
                    <a:ext uri="{9D8B030D-6E8A-4147-A177-3AD203B41FA5}">
                      <a16:colId xmlns:a16="http://schemas.microsoft.com/office/drawing/2014/main" val="20001"/>
                    </a:ext>
                  </a:extLst>
                </a:gridCol>
              </a:tblGrid>
              <a:tr h="443001">
                <a:tc>
                  <a:txBody>
                    <a:bodyPr/>
                    <a:lstStyle/>
                    <a:p>
                      <a:pPr algn="ctr"/>
                      <a:r>
                        <a:rPr lang="en-US" sz="1800" dirty="0">
                          <a:effectLst/>
                          <a:latin typeface="Arial"/>
                        </a:rPr>
                        <a:t>0</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tc>
                  <a:txBody>
                    <a:bodyPr/>
                    <a:lstStyle/>
                    <a:p>
                      <a:pPr algn="ctr"/>
                      <a:r>
                        <a:rPr lang="en-US" sz="1800" dirty="0">
                          <a:effectLst/>
                          <a:latin typeface="Arial"/>
                        </a:rPr>
                        <a:t>Nuclear &amp; Miscellaneous</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extLst>
                  <a:ext uri="{0D108BD9-81ED-4DB2-BD59-A6C34878D82A}">
                    <a16:rowId xmlns:a16="http://schemas.microsoft.com/office/drawing/2014/main" val="10000"/>
                  </a:ext>
                </a:extLst>
              </a:tr>
              <a:tr h="780131">
                <a:tc>
                  <a:txBody>
                    <a:bodyPr/>
                    <a:lstStyle/>
                    <a:p>
                      <a:pPr algn="ctr"/>
                      <a:r>
                        <a:rPr lang="en-US" sz="1800">
                          <a:effectLst/>
                          <a:latin typeface="Arial"/>
                        </a:rPr>
                        <a:t>1</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tc>
                  <a:txBody>
                    <a:bodyPr/>
                    <a:lstStyle/>
                    <a:p>
                      <a:pPr algn="ctr"/>
                      <a:r>
                        <a:rPr lang="en-US" sz="1800" dirty="0">
                          <a:effectLst/>
                          <a:latin typeface="Arial"/>
                        </a:rPr>
                        <a:t>Materials, Chemicals, Microorganisms and Toxins</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extLst>
                  <a:ext uri="{0D108BD9-81ED-4DB2-BD59-A6C34878D82A}">
                    <a16:rowId xmlns:a16="http://schemas.microsoft.com/office/drawing/2014/main" val="10001"/>
                  </a:ext>
                </a:extLst>
              </a:tr>
              <a:tr h="443001">
                <a:tc>
                  <a:txBody>
                    <a:bodyPr/>
                    <a:lstStyle/>
                    <a:p>
                      <a:pPr algn="ctr"/>
                      <a:r>
                        <a:rPr lang="en-US" sz="1800">
                          <a:effectLst/>
                          <a:latin typeface="Arial"/>
                        </a:rPr>
                        <a:t>2</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tc>
                  <a:txBody>
                    <a:bodyPr/>
                    <a:lstStyle/>
                    <a:p>
                      <a:pPr algn="ctr"/>
                      <a:r>
                        <a:rPr lang="en-US" sz="1800" dirty="0">
                          <a:effectLst/>
                          <a:latin typeface="Arial"/>
                        </a:rPr>
                        <a:t>Materials Processing</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extLst>
                  <a:ext uri="{0D108BD9-81ED-4DB2-BD59-A6C34878D82A}">
                    <a16:rowId xmlns:a16="http://schemas.microsoft.com/office/drawing/2014/main" val="10002"/>
                  </a:ext>
                </a:extLst>
              </a:tr>
              <a:tr h="443001">
                <a:tc>
                  <a:txBody>
                    <a:bodyPr/>
                    <a:lstStyle/>
                    <a:p>
                      <a:pPr algn="ctr"/>
                      <a:r>
                        <a:rPr lang="en-US" sz="1800">
                          <a:effectLst/>
                          <a:latin typeface="Arial"/>
                        </a:rPr>
                        <a:t>3</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tc>
                  <a:txBody>
                    <a:bodyPr/>
                    <a:lstStyle/>
                    <a:p>
                      <a:pPr algn="ctr"/>
                      <a:r>
                        <a:rPr lang="en-US" sz="1800" dirty="0">
                          <a:effectLst/>
                          <a:latin typeface="Arial"/>
                        </a:rPr>
                        <a:t>Electronics</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extLst>
                  <a:ext uri="{0D108BD9-81ED-4DB2-BD59-A6C34878D82A}">
                    <a16:rowId xmlns:a16="http://schemas.microsoft.com/office/drawing/2014/main" val="10003"/>
                  </a:ext>
                </a:extLst>
              </a:tr>
              <a:tr h="443001">
                <a:tc>
                  <a:txBody>
                    <a:bodyPr/>
                    <a:lstStyle/>
                    <a:p>
                      <a:pPr algn="ctr"/>
                      <a:r>
                        <a:rPr lang="en-US" sz="1800">
                          <a:effectLst/>
                          <a:latin typeface="Arial"/>
                        </a:rPr>
                        <a:t>4</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tc>
                  <a:txBody>
                    <a:bodyPr/>
                    <a:lstStyle/>
                    <a:p>
                      <a:pPr algn="ctr"/>
                      <a:r>
                        <a:rPr lang="en-US" sz="1800" dirty="0">
                          <a:effectLst/>
                          <a:latin typeface="Arial"/>
                        </a:rPr>
                        <a:t>Computers</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extLst>
                  <a:ext uri="{0D108BD9-81ED-4DB2-BD59-A6C34878D82A}">
                    <a16:rowId xmlns:a16="http://schemas.microsoft.com/office/drawing/2014/main" val="10004"/>
                  </a:ext>
                </a:extLst>
              </a:tr>
              <a:tr h="443001">
                <a:tc>
                  <a:txBody>
                    <a:bodyPr/>
                    <a:lstStyle/>
                    <a:p>
                      <a:pPr algn="ctr"/>
                      <a:r>
                        <a:rPr lang="en-US" sz="1800">
                          <a:effectLst/>
                          <a:latin typeface="Arial"/>
                        </a:rPr>
                        <a:t>5 Part 1</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tc>
                  <a:txBody>
                    <a:bodyPr/>
                    <a:lstStyle/>
                    <a:p>
                      <a:pPr algn="ctr"/>
                      <a:r>
                        <a:rPr lang="en-US" sz="1800" dirty="0">
                          <a:effectLst/>
                          <a:latin typeface="Arial"/>
                        </a:rPr>
                        <a:t>Telecommunications</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extLst>
                  <a:ext uri="{0D108BD9-81ED-4DB2-BD59-A6C34878D82A}">
                    <a16:rowId xmlns:a16="http://schemas.microsoft.com/office/drawing/2014/main" val="10005"/>
                  </a:ext>
                </a:extLst>
              </a:tr>
              <a:tr h="443001">
                <a:tc>
                  <a:txBody>
                    <a:bodyPr/>
                    <a:lstStyle/>
                    <a:p>
                      <a:pPr algn="ctr"/>
                      <a:r>
                        <a:rPr lang="en-US" sz="1800">
                          <a:effectLst/>
                          <a:latin typeface="Arial"/>
                        </a:rPr>
                        <a:t>5 Part 2</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tc>
                  <a:txBody>
                    <a:bodyPr/>
                    <a:lstStyle/>
                    <a:p>
                      <a:pPr algn="ctr"/>
                      <a:r>
                        <a:rPr lang="en-US" sz="1800" dirty="0">
                          <a:effectLst/>
                          <a:latin typeface="Arial"/>
                        </a:rPr>
                        <a:t>Information Security</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extLst>
                  <a:ext uri="{0D108BD9-81ED-4DB2-BD59-A6C34878D82A}">
                    <a16:rowId xmlns:a16="http://schemas.microsoft.com/office/drawing/2014/main" val="10006"/>
                  </a:ext>
                </a:extLst>
              </a:tr>
              <a:tr h="443001">
                <a:tc>
                  <a:txBody>
                    <a:bodyPr/>
                    <a:lstStyle/>
                    <a:p>
                      <a:pPr algn="ctr"/>
                      <a:r>
                        <a:rPr lang="en-US" sz="1800">
                          <a:effectLst/>
                          <a:latin typeface="Arial"/>
                        </a:rPr>
                        <a:t>6</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tc>
                  <a:txBody>
                    <a:bodyPr/>
                    <a:lstStyle/>
                    <a:p>
                      <a:pPr algn="ctr"/>
                      <a:r>
                        <a:rPr lang="en-US" sz="1800" dirty="0">
                          <a:effectLst/>
                          <a:latin typeface="Arial"/>
                        </a:rPr>
                        <a:t>Sensors and Lasers</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extLst>
                  <a:ext uri="{0D108BD9-81ED-4DB2-BD59-A6C34878D82A}">
                    <a16:rowId xmlns:a16="http://schemas.microsoft.com/office/drawing/2014/main" val="10007"/>
                  </a:ext>
                </a:extLst>
              </a:tr>
              <a:tr h="443001">
                <a:tc>
                  <a:txBody>
                    <a:bodyPr/>
                    <a:lstStyle/>
                    <a:p>
                      <a:pPr algn="ctr"/>
                      <a:r>
                        <a:rPr lang="en-US" sz="1800">
                          <a:effectLst/>
                          <a:latin typeface="Arial"/>
                        </a:rPr>
                        <a:t>7</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tc>
                  <a:txBody>
                    <a:bodyPr/>
                    <a:lstStyle/>
                    <a:p>
                      <a:pPr algn="ctr"/>
                      <a:r>
                        <a:rPr lang="en-US" sz="1800" dirty="0">
                          <a:effectLst/>
                          <a:latin typeface="Arial"/>
                        </a:rPr>
                        <a:t>Navigation and Avionics</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extLst>
                  <a:ext uri="{0D108BD9-81ED-4DB2-BD59-A6C34878D82A}">
                    <a16:rowId xmlns:a16="http://schemas.microsoft.com/office/drawing/2014/main" val="10008"/>
                  </a:ext>
                </a:extLst>
              </a:tr>
              <a:tr h="443001">
                <a:tc>
                  <a:txBody>
                    <a:bodyPr/>
                    <a:lstStyle/>
                    <a:p>
                      <a:pPr algn="ctr"/>
                      <a:r>
                        <a:rPr lang="en-US" sz="1800">
                          <a:effectLst/>
                          <a:latin typeface="Arial"/>
                        </a:rPr>
                        <a:t>8</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tc>
                  <a:txBody>
                    <a:bodyPr/>
                    <a:lstStyle/>
                    <a:p>
                      <a:pPr algn="ctr"/>
                      <a:r>
                        <a:rPr lang="en-US" sz="1800" dirty="0">
                          <a:effectLst/>
                          <a:latin typeface="Arial"/>
                        </a:rPr>
                        <a:t>Marine</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extLst>
                  <a:ext uri="{0D108BD9-81ED-4DB2-BD59-A6C34878D82A}">
                    <a16:rowId xmlns:a16="http://schemas.microsoft.com/office/drawing/2014/main" val="10009"/>
                  </a:ext>
                </a:extLst>
              </a:tr>
              <a:tr h="524237">
                <a:tc>
                  <a:txBody>
                    <a:bodyPr/>
                    <a:lstStyle/>
                    <a:p>
                      <a:pPr algn="ctr"/>
                      <a:r>
                        <a:rPr lang="en-US" sz="1800" dirty="0">
                          <a:effectLst/>
                          <a:latin typeface="Arial"/>
                        </a:rPr>
                        <a:t>9</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tc>
                  <a:txBody>
                    <a:bodyPr/>
                    <a:lstStyle/>
                    <a:p>
                      <a:pPr algn="ctr"/>
                      <a:r>
                        <a:rPr lang="en-US" sz="1800" dirty="0">
                          <a:effectLst/>
                          <a:latin typeface="Arial"/>
                        </a:rPr>
                        <a:t>Aerospace and Propulsion</a:t>
                      </a:r>
                    </a:p>
                  </a:txBody>
                  <a:tcPr marL="13344" marR="13344" marT="6672" marB="6672" anchor="ctr">
                    <a:lnL w="28575" cap="flat" cmpd="sng" algn="ctr">
                      <a:solidFill>
                        <a:srgbClr val="A81505"/>
                      </a:solidFill>
                      <a:prstDash val="solid"/>
                      <a:round/>
                      <a:headEnd type="none" w="med" len="med"/>
                      <a:tailEnd type="none" w="med" len="med"/>
                    </a:lnL>
                    <a:lnR w="28575" cap="flat" cmpd="sng" algn="ctr">
                      <a:solidFill>
                        <a:srgbClr val="A81505"/>
                      </a:solidFill>
                      <a:prstDash val="solid"/>
                      <a:round/>
                      <a:headEnd type="none" w="med" len="med"/>
                      <a:tailEnd type="none" w="med" len="med"/>
                    </a:lnR>
                    <a:lnT w="28575" cap="flat" cmpd="sng" algn="ctr">
                      <a:solidFill>
                        <a:srgbClr val="A81505"/>
                      </a:solidFill>
                      <a:prstDash val="solid"/>
                      <a:round/>
                      <a:headEnd type="none" w="med" len="med"/>
                      <a:tailEnd type="none" w="med" len="med"/>
                    </a:lnT>
                    <a:lnB w="28575" cap="flat" cmpd="sng" algn="ctr">
                      <a:solidFill>
                        <a:srgbClr val="A81505"/>
                      </a:solidFill>
                      <a:prstDash val="solid"/>
                      <a:round/>
                      <a:headEnd type="none" w="med" len="med"/>
                      <a:tailEnd type="none" w="med" len="med"/>
                    </a:lnB>
                    <a:solidFill>
                      <a:srgbClr val="E0E1E1"/>
                    </a:solidFill>
                  </a:tcPr>
                </a:tc>
                <a:extLst>
                  <a:ext uri="{0D108BD9-81ED-4DB2-BD59-A6C34878D82A}">
                    <a16:rowId xmlns:a16="http://schemas.microsoft.com/office/drawing/2014/main" val="10010"/>
                  </a:ext>
                </a:extLst>
              </a:tr>
            </a:tbl>
          </a:graphicData>
        </a:graphic>
      </p:graphicFrame>
      <p:sp>
        <p:nvSpPr>
          <p:cNvPr id="7" name="TextBox 6"/>
          <p:cNvSpPr txBox="1"/>
          <p:nvPr/>
        </p:nvSpPr>
        <p:spPr>
          <a:xfrm>
            <a:off x="1066800" y="981670"/>
            <a:ext cx="2105256" cy="400110"/>
          </a:xfrm>
          <a:prstGeom prst="rect">
            <a:avLst/>
          </a:prstGeom>
          <a:noFill/>
        </p:spPr>
        <p:txBody>
          <a:bodyPr wrap="none" rtlCol="0">
            <a:spAutoFit/>
          </a:bodyPr>
          <a:lstStyle/>
          <a:p>
            <a:r>
              <a:rPr lang="en-US" sz="2000" b="1" dirty="0" smtClean="0"/>
              <a:t>CCL Categories</a:t>
            </a:r>
            <a:endParaRPr lang="en-US" sz="2000" b="1" dirty="0"/>
          </a:p>
        </p:txBody>
      </p:sp>
      <p:sp>
        <p:nvSpPr>
          <p:cNvPr id="8" name="TextBox 7"/>
          <p:cNvSpPr txBox="1"/>
          <p:nvPr/>
        </p:nvSpPr>
        <p:spPr>
          <a:xfrm>
            <a:off x="5334000" y="991790"/>
            <a:ext cx="2802562" cy="400110"/>
          </a:xfrm>
          <a:prstGeom prst="rect">
            <a:avLst/>
          </a:prstGeom>
          <a:noFill/>
        </p:spPr>
        <p:txBody>
          <a:bodyPr wrap="none" rtlCol="0">
            <a:spAutoFit/>
          </a:bodyPr>
          <a:lstStyle/>
          <a:p>
            <a:r>
              <a:rPr lang="en-US" sz="2000" b="1" dirty="0" smtClean="0"/>
              <a:t>CCL Product Groups </a:t>
            </a:r>
            <a:endParaRPr lang="en-US" sz="2000" b="1" dirty="0"/>
          </a:p>
        </p:txBody>
      </p:sp>
      <p:graphicFrame>
        <p:nvGraphicFramePr>
          <p:cNvPr id="9" name="Table 8"/>
          <p:cNvGraphicFramePr>
            <a:graphicFrameLocks noGrp="1"/>
          </p:cNvGraphicFramePr>
          <p:nvPr>
            <p:extLst>
              <p:ext uri="{D42A27DB-BD31-4B8C-83A1-F6EECF244321}">
                <p14:modId xmlns:p14="http://schemas.microsoft.com/office/powerpoint/2010/main" val="4267011446"/>
              </p:ext>
            </p:extLst>
          </p:nvPr>
        </p:nvGraphicFramePr>
        <p:xfrm>
          <a:off x="4953000" y="1381780"/>
          <a:ext cx="3810000" cy="2773361"/>
        </p:xfrm>
        <a:graphic>
          <a:graphicData uri="http://schemas.openxmlformats.org/drawingml/2006/table">
            <a:tbl>
              <a:tblPr/>
              <a:tblGrid>
                <a:gridCol w="1424900">
                  <a:extLst>
                    <a:ext uri="{9D8B030D-6E8A-4147-A177-3AD203B41FA5}">
                      <a16:colId xmlns:a16="http://schemas.microsoft.com/office/drawing/2014/main" val="20000"/>
                    </a:ext>
                  </a:extLst>
                </a:gridCol>
                <a:gridCol w="2385100">
                  <a:extLst>
                    <a:ext uri="{9D8B030D-6E8A-4147-A177-3AD203B41FA5}">
                      <a16:colId xmlns:a16="http://schemas.microsoft.com/office/drawing/2014/main" val="20001"/>
                    </a:ext>
                  </a:extLst>
                </a:gridCol>
              </a:tblGrid>
              <a:tr h="786769">
                <a:tc>
                  <a:txBody>
                    <a:bodyPr/>
                    <a:lstStyle/>
                    <a:p>
                      <a:pPr algn="ctr"/>
                      <a:r>
                        <a:rPr lang="en-US" sz="1800" dirty="0">
                          <a:effectLst/>
                          <a:latin typeface="Arial"/>
                        </a:rPr>
                        <a:t>A</a:t>
                      </a:r>
                    </a:p>
                  </a:txBody>
                  <a:tcPr marL="51358" marR="51358" marT="25679" marB="25679" anchor="ctr">
                    <a:lnL w="19050" cap="flat" cmpd="sng" algn="ctr">
                      <a:solidFill>
                        <a:srgbClr val="B52202"/>
                      </a:solidFill>
                      <a:prstDash val="solid"/>
                      <a:round/>
                      <a:headEnd type="none" w="med" len="med"/>
                      <a:tailEnd type="none" w="med" len="med"/>
                    </a:lnL>
                    <a:lnR w="19050" cap="flat" cmpd="sng" algn="ctr">
                      <a:solidFill>
                        <a:srgbClr val="B52202"/>
                      </a:solidFill>
                      <a:prstDash val="solid"/>
                      <a:round/>
                      <a:headEnd type="none" w="med" len="med"/>
                      <a:tailEnd type="none" w="med" len="med"/>
                    </a:lnR>
                    <a:lnT w="19050" cap="flat" cmpd="sng" algn="ctr">
                      <a:solidFill>
                        <a:srgbClr val="B52202"/>
                      </a:solidFill>
                      <a:prstDash val="solid"/>
                      <a:round/>
                      <a:headEnd type="none" w="med" len="med"/>
                      <a:tailEnd type="none" w="med" len="med"/>
                    </a:lnT>
                    <a:lnB w="19050" cap="flat" cmpd="sng" algn="ctr">
                      <a:solidFill>
                        <a:srgbClr val="B52202"/>
                      </a:solidFill>
                      <a:prstDash val="solid"/>
                      <a:round/>
                      <a:headEnd type="none" w="med" len="med"/>
                      <a:tailEnd type="none" w="med" len="med"/>
                    </a:lnB>
                    <a:solidFill>
                      <a:srgbClr val="E1E1E1"/>
                    </a:solidFill>
                  </a:tcPr>
                </a:tc>
                <a:tc>
                  <a:txBody>
                    <a:bodyPr/>
                    <a:lstStyle/>
                    <a:p>
                      <a:pPr algn="ctr"/>
                      <a:r>
                        <a:rPr lang="en-US" sz="1800">
                          <a:effectLst/>
                          <a:latin typeface="Arial"/>
                        </a:rPr>
                        <a:t>Systems, Equipment and Components</a:t>
                      </a:r>
                    </a:p>
                  </a:txBody>
                  <a:tcPr marL="51358" marR="51358" marT="25679" marB="25679" anchor="ctr">
                    <a:lnL w="19050" cap="flat" cmpd="sng" algn="ctr">
                      <a:solidFill>
                        <a:srgbClr val="B52202"/>
                      </a:solidFill>
                      <a:prstDash val="solid"/>
                      <a:round/>
                      <a:headEnd type="none" w="med" len="med"/>
                      <a:tailEnd type="none" w="med" len="med"/>
                    </a:lnL>
                    <a:lnR w="19050" cap="flat" cmpd="sng" algn="ctr">
                      <a:solidFill>
                        <a:srgbClr val="B52202"/>
                      </a:solidFill>
                      <a:prstDash val="solid"/>
                      <a:round/>
                      <a:headEnd type="none" w="med" len="med"/>
                      <a:tailEnd type="none" w="med" len="med"/>
                    </a:lnR>
                    <a:lnT w="19050" cap="flat" cmpd="sng" algn="ctr">
                      <a:solidFill>
                        <a:srgbClr val="B52202"/>
                      </a:solidFill>
                      <a:prstDash val="solid"/>
                      <a:round/>
                      <a:headEnd type="none" w="med" len="med"/>
                      <a:tailEnd type="none" w="med" len="med"/>
                    </a:lnT>
                    <a:lnB w="19050" cap="flat" cmpd="sng" algn="ctr">
                      <a:solidFill>
                        <a:srgbClr val="B52202"/>
                      </a:solidFill>
                      <a:prstDash val="solid"/>
                      <a:round/>
                      <a:headEnd type="none" w="med" len="med"/>
                      <a:tailEnd type="none" w="med" len="med"/>
                    </a:lnB>
                    <a:solidFill>
                      <a:srgbClr val="E1E1E1"/>
                    </a:solidFill>
                  </a:tcPr>
                </a:tc>
                <a:extLst>
                  <a:ext uri="{0D108BD9-81ED-4DB2-BD59-A6C34878D82A}">
                    <a16:rowId xmlns:a16="http://schemas.microsoft.com/office/drawing/2014/main" val="10000"/>
                  </a:ext>
                </a:extLst>
              </a:tr>
              <a:tr h="786769">
                <a:tc>
                  <a:txBody>
                    <a:bodyPr/>
                    <a:lstStyle/>
                    <a:p>
                      <a:pPr algn="ctr"/>
                      <a:r>
                        <a:rPr lang="en-US" sz="1800" dirty="0">
                          <a:effectLst/>
                          <a:latin typeface="Arial"/>
                        </a:rPr>
                        <a:t>B</a:t>
                      </a:r>
                    </a:p>
                  </a:txBody>
                  <a:tcPr marL="51358" marR="51358" marT="25679" marB="25679" anchor="ctr">
                    <a:lnL w="19050" cap="flat" cmpd="sng" algn="ctr">
                      <a:solidFill>
                        <a:srgbClr val="B52202"/>
                      </a:solidFill>
                      <a:prstDash val="solid"/>
                      <a:round/>
                      <a:headEnd type="none" w="med" len="med"/>
                      <a:tailEnd type="none" w="med" len="med"/>
                    </a:lnL>
                    <a:lnR w="19050" cap="flat" cmpd="sng" algn="ctr">
                      <a:solidFill>
                        <a:srgbClr val="B52202"/>
                      </a:solidFill>
                      <a:prstDash val="solid"/>
                      <a:round/>
                      <a:headEnd type="none" w="med" len="med"/>
                      <a:tailEnd type="none" w="med" len="med"/>
                    </a:lnR>
                    <a:lnT w="19050" cap="flat" cmpd="sng" algn="ctr">
                      <a:solidFill>
                        <a:srgbClr val="B52202"/>
                      </a:solidFill>
                      <a:prstDash val="solid"/>
                      <a:round/>
                      <a:headEnd type="none" w="med" len="med"/>
                      <a:tailEnd type="none" w="med" len="med"/>
                    </a:lnT>
                    <a:lnB w="19050" cap="flat" cmpd="sng" algn="ctr">
                      <a:solidFill>
                        <a:srgbClr val="B52202"/>
                      </a:solidFill>
                      <a:prstDash val="solid"/>
                      <a:round/>
                      <a:headEnd type="none" w="med" len="med"/>
                      <a:tailEnd type="none" w="med" len="med"/>
                    </a:lnB>
                    <a:solidFill>
                      <a:srgbClr val="E1E1E1"/>
                    </a:solidFill>
                  </a:tcPr>
                </a:tc>
                <a:tc>
                  <a:txBody>
                    <a:bodyPr/>
                    <a:lstStyle/>
                    <a:p>
                      <a:pPr algn="r"/>
                      <a:r>
                        <a:rPr lang="en-US" sz="1800" dirty="0">
                          <a:effectLst/>
                          <a:latin typeface="Arial"/>
                        </a:rPr>
                        <a:t>Test, Inspection and Production Equipment</a:t>
                      </a:r>
                    </a:p>
                  </a:txBody>
                  <a:tcPr marL="51358" marR="51358" marT="25679" marB="25679" anchor="ctr">
                    <a:lnL w="19050" cap="flat" cmpd="sng" algn="ctr">
                      <a:solidFill>
                        <a:srgbClr val="B52202"/>
                      </a:solidFill>
                      <a:prstDash val="solid"/>
                      <a:round/>
                      <a:headEnd type="none" w="med" len="med"/>
                      <a:tailEnd type="none" w="med" len="med"/>
                    </a:lnL>
                    <a:lnR w="19050" cap="flat" cmpd="sng" algn="ctr">
                      <a:solidFill>
                        <a:srgbClr val="B52202"/>
                      </a:solidFill>
                      <a:prstDash val="solid"/>
                      <a:round/>
                      <a:headEnd type="none" w="med" len="med"/>
                      <a:tailEnd type="none" w="med" len="med"/>
                    </a:lnR>
                    <a:lnT w="19050" cap="flat" cmpd="sng" algn="ctr">
                      <a:solidFill>
                        <a:srgbClr val="B52202"/>
                      </a:solidFill>
                      <a:prstDash val="solid"/>
                      <a:round/>
                      <a:headEnd type="none" w="med" len="med"/>
                      <a:tailEnd type="none" w="med" len="med"/>
                    </a:lnT>
                    <a:lnB w="19050" cap="flat" cmpd="sng" algn="ctr">
                      <a:solidFill>
                        <a:srgbClr val="B52202"/>
                      </a:solidFill>
                      <a:prstDash val="solid"/>
                      <a:round/>
                      <a:headEnd type="none" w="med" len="med"/>
                      <a:tailEnd type="none" w="med" len="med"/>
                    </a:lnB>
                    <a:solidFill>
                      <a:srgbClr val="E1E1E1"/>
                    </a:solidFill>
                  </a:tcPr>
                </a:tc>
                <a:extLst>
                  <a:ext uri="{0D108BD9-81ED-4DB2-BD59-A6C34878D82A}">
                    <a16:rowId xmlns:a16="http://schemas.microsoft.com/office/drawing/2014/main" val="10001"/>
                  </a:ext>
                </a:extLst>
              </a:tr>
              <a:tr h="399941">
                <a:tc>
                  <a:txBody>
                    <a:bodyPr/>
                    <a:lstStyle/>
                    <a:p>
                      <a:pPr algn="ctr"/>
                      <a:r>
                        <a:rPr lang="en-US" sz="1800" dirty="0">
                          <a:effectLst/>
                          <a:latin typeface="Arial"/>
                        </a:rPr>
                        <a:t>C</a:t>
                      </a:r>
                    </a:p>
                  </a:txBody>
                  <a:tcPr marL="51358" marR="51358" marT="25679" marB="25679" anchor="ctr">
                    <a:lnL w="19050" cap="flat" cmpd="sng" algn="ctr">
                      <a:solidFill>
                        <a:srgbClr val="B52202"/>
                      </a:solidFill>
                      <a:prstDash val="solid"/>
                      <a:round/>
                      <a:headEnd type="none" w="med" len="med"/>
                      <a:tailEnd type="none" w="med" len="med"/>
                    </a:lnL>
                    <a:lnR w="19050" cap="flat" cmpd="sng" algn="ctr">
                      <a:solidFill>
                        <a:srgbClr val="B52202"/>
                      </a:solidFill>
                      <a:prstDash val="solid"/>
                      <a:round/>
                      <a:headEnd type="none" w="med" len="med"/>
                      <a:tailEnd type="none" w="med" len="med"/>
                    </a:lnR>
                    <a:lnT w="19050" cap="flat" cmpd="sng" algn="ctr">
                      <a:solidFill>
                        <a:srgbClr val="B52202"/>
                      </a:solidFill>
                      <a:prstDash val="solid"/>
                      <a:round/>
                      <a:headEnd type="none" w="med" len="med"/>
                      <a:tailEnd type="none" w="med" len="med"/>
                    </a:lnT>
                    <a:lnB w="19050" cap="flat" cmpd="sng" algn="ctr">
                      <a:solidFill>
                        <a:srgbClr val="B52202"/>
                      </a:solidFill>
                      <a:prstDash val="solid"/>
                      <a:round/>
                      <a:headEnd type="none" w="med" len="med"/>
                      <a:tailEnd type="none" w="med" len="med"/>
                    </a:lnB>
                    <a:solidFill>
                      <a:srgbClr val="E1E1E1"/>
                    </a:solidFill>
                  </a:tcPr>
                </a:tc>
                <a:tc>
                  <a:txBody>
                    <a:bodyPr/>
                    <a:lstStyle/>
                    <a:p>
                      <a:pPr algn="r"/>
                      <a:r>
                        <a:rPr lang="en-US" sz="1800" dirty="0">
                          <a:effectLst/>
                          <a:latin typeface="Arial"/>
                        </a:rPr>
                        <a:t>Material</a:t>
                      </a:r>
                    </a:p>
                  </a:txBody>
                  <a:tcPr marL="51358" marR="51358" marT="25679" marB="25679" anchor="ctr">
                    <a:lnL w="19050" cap="flat" cmpd="sng" algn="ctr">
                      <a:solidFill>
                        <a:srgbClr val="B52202"/>
                      </a:solidFill>
                      <a:prstDash val="solid"/>
                      <a:round/>
                      <a:headEnd type="none" w="med" len="med"/>
                      <a:tailEnd type="none" w="med" len="med"/>
                    </a:lnL>
                    <a:lnR w="19050" cap="flat" cmpd="sng" algn="ctr">
                      <a:solidFill>
                        <a:srgbClr val="B52202"/>
                      </a:solidFill>
                      <a:prstDash val="solid"/>
                      <a:round/>
                      <a:headEnd type="none" w="med" len="med"/>
                      <a:tailEnd type="none" w="med" len="med"/>
                    </a:lnR>
                    <a:lnT w="19050" cap="flat" cmpd="sng" algn="ctr">
                      <a:solidFill>
                        <a:srgbClr val="B52202"/>
                      </a:solidFill>
                      <a:prstDash val="solid"/>
                      <a:round/>
                      <a:headEnd type="none" w="med" len="med"/>
                      <a:tailEnd type="none" w="med" len="med"/>
                    </a:lnT>
                    <a:lnB w="19050" cap="flat" cmpd="sng" algn="ctr">
                      <a:solidFill>
                        <a:srgbClr val="B52202"/>
                      </a:solidFill>
                      <a:prstDash val="solid"/>
                      <a:round/>
                      <a:headEnd type="none" w="med" len="med"/>
                      <a:tailEnd type="none" w="med" len="med"/>
                    </a:lnB>
                    <a:solidFill>
                      <a:srgbClr val="E1E1E1"/>
                    </a:solidFill>
                  </a:tcPr>
                </a:tc>
                <a:extLst>
                  <a:ext uri="{0D108BD9-81ED-4DB2-BD59-A6C34878D82A}">
                    <a16:rowId xmlns:a16="http://schemas.microsoft.com/office/drawing/2014/main" val="10002"/>
                  </a:ext>
                </a:extLst>
              </a:tr>
              <a:tr h="399941">
                <a:tc>
                  <a:txBody>
                    <a:bodyPr/>
                    <a:lstStyle/>
                    <a:p>
                      <a:pPr algn="ctr"/>
                      <a:r>
                        <a:rPr lang="en-US" sz="1800" dirty="0">
                          <a:effectLst/>
                          <a:latin typeface="Arial"/>
                        </a:rPr>
                        <a:t>D</a:t>
                      </a:r>
                    </a:p>
                  </a:txBody>
                  <a:tcPr marL="51358" marR="51358" marT="25679" marB="25679" anchor="ctr">
                    <a:lnL w="19050" cap="flat" cmpd="sng" algn="ctr">
                      <a:solidFill>
                        <a:srgbClr val="B52202"/>
                      </a:solidFill>
                      <a:prstDash val="solid"/>
                      <a:round/>
                      <a:headEnd type="none" w="med" len="med"/>
                      <a:tailEnd type="none" w="med" len="med"/>
                    </a:lnL>
                    <a:lnR w="19050" cap="flat" cmpd="sng" algn="ctr">
                      <a:solidFill>
                        <a:srgbClr val="B52202"/>
                      </a:solidFill>
                      <a:prstDash val="solid"/>
                      <a:round/>
                      <a:headEnd type="none" w="med" len="med"/>
                      <a:tailEnd type="none" w="med" len="med"/>
                    </a:lnR>
                    <a:lnT w="19050" cap="flat" cmpd="sng" algn="ctr">
                      <a:solidFill>
                        <a:srgbClr val="B52202"/>
                      </a:solidFill>
                      <a:prstDash val="solid"/>
                      <a:round/>
                      <a:headEnd type="none" w="med" len="med"/>
                      <a:tailEnd type="none" w="med" len="med"/>
                    </a:lnT>
                    <a:lnB w="19050" cap="flat" cmpd="sng" algn="ctr">
                      <a:solidFill>
                        <a:srgbClr val="B52202"/>
                      </a:solidFill>
                      <a:prstDash val="solid"/>
                      <a:round/>
                      <a:headEnd type="none" w="med" len="med"/>
                      <a:tailEnd type="none" w="med" len="med"/>
                    </a:lnB>
                    <a:solidFill>
                      <a:srgbClr val="E1E1E1"/>
                    </a:solidFill>
                  </a:tcPr>
                </a:tc>
                <a:tc>
                  <a:txBody>
                    <a:bodyPr/>
                    <a:lstStyle/>
                    <a:p>
                      <a:pPr algn="r"/>
                      <a:r>
                        <a:rPr lang="en-US" sz="1800" dirty="0">
                          <a:effectLst/>
                          <a:latin typeface="Arial"/>
                        </a:rPr>
                        <a:t>Software</a:t>
                      </a:r>
                    </a:p>
                  </a:txBody>
                  <a:tcPr marL="51358" marR="51358" marT="25679" marB="25679" anchor="ctr">
                    <a:lnL w="19050" cap="flat" cmpd="sng" algn="ctr">
                      <a:solidFill>
                        <a:srgbClr val="B52202"/>
                      </a:solidFill>
                      <a:prstDash val="solid"/>
                      <a:round/>
                      <a:headEnd type="none" w="med" len="med"/>
                      <a:tailEnd type="none" w="med" len="med"/>
                    </a:lnL>
                    <a:lnR w="19050" cap="flat" cmpd="sng" algn="ctr">
                      <a:solidFill>
                        <a:srgbClr val="B52202"/>
                      </a:solidFill>
                      <a:prstDash val="solid"/>
                      <a:round/>
                      <a:headEnd type="none" w="med" len="med"/>
                      <a:tailEnd type="none" w="med" len="med"/>
                    </a:lnR>
                    <a:lnT w="19050" cap="flat" cmpd="sng" algn="ctr">
                      <a:solidFill>
                        <a:srgbClr val="B52202"/>
                      </a:solidFill>
                      <a:prstDash val="solid"/>
                      <a:round/>
                      <a:headEnd type="none" w="med" len="med"/>
                      <a:tailEnd type="none" w="med" len="med"/>
                    </a:lnT>
                    <a:lnB w="19050" cap="flat" cmpd="sng" algn="ctr">
                      <a:solidFill>
                        <a:srgbClr val="B52202"/>
                      </a:solidFill>
                      <a:prstDash val="solid"/>
                      <a:round/>
                      <a:headEnd type="none" w="med" len="med"/>
                      <a:tailEnd type="none" w="med" len="med"/>
                    </a:lnB>
                    <a:solidFill>
                      <a:srgbClr val="E1E1E1"/>
                    </a:solidFill>
                  </a:tcPr>
                </a:tc>
                <a:extLst>
                  <a:ext uri="{0D108BD9-81ED-4DB2-BD59-A6C34878D82A}">
                    <a16:rowId xmlns:a16="http://schemas.microsoft.com/office/drawing/2014/main" val="10003"/>
                  </a:ext>
                </a:extLst>
              </a:tr>
              <a:tr h="399941">
                <a:tc>
                  <a:txBody>
                    <a:bodyPr/>
                    <a:lstStyle/>
                    <a:p>
                      <a:pPr algn="ctr"/>
                      <a:r>
                        <a:rPr lang="en-US" sz="1800" dirty="0">
                          <a:effectLst/>
                          <a:latin typeface="Arial"/>
                        </a:rPr>
                        <a:t>E</a:t>
                      </a:r>
                    </a:p>
                  </a:txBody>
                  <a:tcPr marL="51358" marR="51358" marT="25679" marB="25679" anchor="ctr">
                    <a:lnL w="19050" cap="flat" cmpd="sng" algn="ctr">
                      <a:solidFill>
                        <a:srgbClr val="B52202"/>
                      </a:solidFill>
                      <a:prstDash val="solid"/>
                      <a:round/>
                      <a:headEnd type="none" w="med" len="med"/>
                      <a:tailEnd type="none" w="med" len="med"/>
                    </a:lnL>
                    <a:lnR w="19050" cap="flat" cmpd="sng" algn="ctr">
                      <a:solidFill>
                        <a:srgbClr val="B52202"/>
                      </a:solidFill>
                      <a:prstDash val="solid"/>
                      <a:round/>
                      <a:headEnd type="none" w="med" len="med"/>
                      <a:tailEnd type="none" w="med" len="med"/>
                    </a:lnR>
                    <a:lnT w="19050" cap="flat" cmpd="sng" algn="ctr">
                      <a:solidFill>
                        <a:srgbClr val="B52202"/>
                      </a:solidFill>
                      <a:prstDash val="solid"/>
                      <a:round/>
                      <a:headEnd type="none" w="med" len="med"/>
                      <a:tailEnd type="none" w="med" len="med"/>
                    </a:lnT>
                    <a:lnB w="19050" cap="flat" cmpd="sng" algn="ctr">
                      <a:solidFill>
                        <a:srgbClr val="B52202"/>
                      </a:solidFill>
                      <a:prstDash val="solid"/>
                      <a:round/>
                      <a:headEnd type="none" w="med" len="med"/>
                      <a:tailEnd type="none" w="med" len="med"/>
                    </a:lnB>
                    <a:solidFill>
                      <a:srgbClr val="E1E1E1"/>
                    </a:solidFill>
                  </a:tcPr>
                </a:tc>
                <a:tc>
                  <a:txBody>
                    <a:bodyPr/>
                    <a:lstStyle/>
                    <a:p>
                      <a:pPr algn="r"/>
                      <a:r>
                        <a:rPr lang="en-US" sz="1800" dirty="0">
                          <a:effectLst/>
                          <a:latin typeface="Arial"/>
                        </a:rPr>
                        <a:t>Technology</a:t>
                      </a:r>
                    </a:p>
                  </a:txBody>
                  <a:tcPr marL="51358" marR="51358" marT="25679" marB="25679" anchor="ctr">
                    <a:lnL w="19050" cap="flat" cmpd="sng" algn="ctr">
                      <a:solidFill>
                        <a:srgbClr val="B52202"/>
                      </a:solidFill>
                      <a:prstDash val="solid"/>
                      <a:round/>
                      <a:headEnd type="none" w="med" len="med"/>
                      <a:tailEnd type="none" w="med" len="med"/>
                    </a:lnL>
                    <a:lnR w="19050" cap="flat" cmpd="sng" algn="ctr">
                      <a:solidFill>
                        <a:srgbClr val="B52202"/>
                      </a:solidFill>
                      <a:prstDash val="solid"/>
                      <a:round/>
                      <a:headEnd type="none" w="med" len="med"/>
                      <a:tailEnd type="none" w="med" len="med"/>
                    </a:lnR>
                    <a:lnT w="19050" cap="flat" cmpd="sng" algn="ctr">
                      <a:solidFill>
                        <a:srgbClr val="B52202"/>
                      </a:solidFill>
                      <a:prstDash val="solid"/>
                      <a:round/>
                      <a:headEnd type="none" w="med" len="med"/>
                      <a:tailEnd type="none" w="med" len="med"/>
                    </a:lnT>
                    <a:lnB w="19050" cap="flat" cmpd="sng" algn="ctr">
                      <a:solidFill>
                        <a:srgbClr val="B52202"/>
                      </a:solidFill>
                      <a:prstDash val="solid"/>
                      <a:round/>
                      <a:headEnd type="none" w="med" len="med"/>
                      <a:tailEnd type="none" w="med" len="med"/>
                    </a:lnB>
                    <a:solidFill>
                      <a:srgbClr val="E1E1E1"/>
                    </a:solidFill>
                  </a:tcPr>
                </a:tc>
                <a:extLst>
                  <a:ext uri="{0D108BD9-81ED-4DB2-BD59-A6C34878D82A}">
                    <a16:rowId xmlns:a16="http://schemas.microsoft.com/office/drawing/2014/main" val="10004"/>
                  </a:ext>
                </a:extLst>
              </a:tr>
            </a:tbl>
          </a:graphicData>
        </a:graphic>
      </p:graphicFrame>
      <p:pic>
        <p:nvPicPr>
          <p:cNvPr id="1026" name="Picture 2" descr="eccnnumberingsyste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3000" y="4495800"/>
            <a:ext cx="3733800" cy="215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89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934200" cy="990600"/>
          </a:xfrm>
        </p:spPr>
        <p:txBody>
          <a:bodyPr/>
          <a:lstStyle/>
          <a:p>
            <a:r>
              <a:rPr lang="en-US" dirty="0" smtClean="0"/>
              <a:t>Sample CCL Entry – </a:t>
            </a:r>
            <a:r>
              <a:rPr lang="en-US" dirty="0" err="1" smtClean="0"/>
              <a:t>ECCN</a:t>
            </a:r>
            <a:r>
              <a:rPr lang="en-US" dirty="0" smtClean="0"/>
              <a:t> </a:t>
            </a:r>
            <a:r>
              <a:rPr lang="en-US" dirty="0" err="1" smtClean="0"/>
              <a:t>8A001</a:t>
            </a:r>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44</a:t>
            </a:fld>
            <a:endParaRPr lang="en-US"/>
          </a:p>
        </p:txBody>
      </p:sp>
      <p:pic>
        <p:nvPicPr>
          <p:cNvPr id="1027" name="Picture 3"/>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828800" y="1066800"/>
            <a:ext cx="5533293" cy="394537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752600" y="5189906"/>
            <a:ext cx="6248400" cy="1631216"/>
          </a:xfrm>
          <a:prstGeom prst="rect">
            <a:avLst/>
          </a:prstGeom>
          <a:noFill/>
        </p:spPr>
        <p:txBody>
          <a:bodyPr wrap="square" rtlCol="0">
            <a:spAutoFit/>
          </a:bodyPr>
          <a:lstStyle/>
          <a:p>
            <a:r>
              <a:rPr lang="en-US" sz="2000" b="1" dirty="0" err="1" smtClean="0"/>
              <a:t>8A001</a:t>
            </a:r>
            <a:r>
              <a:rPr lang="en-US" sz="2000" b="1" dirty="0" smtClean="0"/>
              <a:t> Reasons for Control:</a:t>
            </a:r>
          </a:p>
          <a:p>
            <a:pPr marL="574675" indent="-339725">
              <a:buFont typeface="Arial" panose="020B0604020202020204" pitchFamily="34" charset="0"/>
              <a:buChar char="•"/>
            </a:pPr>
            <a:r>
              <a:rPr lang="en-US" sz="2000" b="1" dirty="0" smtClean="0"/>
              <a:t>NS (National Security) Column 2</a:t>
            </a:r>
          </a:p>
          <a:p>
            <a:pPr marL="574675" indent="-339725">
              <a:buFont typeface="Arial" panose="020B0604020202020204" pitchFamily="34" charset="0"/>
              <a:buChar char="•"/>
            </a:pPr>
            <a:r>
              <a:rPr lang="en-US" sz="2000" b="1" dirty="0" smtClean="0"/>
              <a:t>AT  (Anti-Terrorism) Column 1</a:t>
            </a:r>
          </a:p>
          <a:p>
            <a:endParaRPr lang="en-US" sz="2000" b="1" dirty="0" smtClean="0"/>
          </a:p>
          <a:p>
            <a:r>
              <a:rPr lang="en-US" sz="2000" b="1" dirty="0" smtClean="0"/>
              <a:t>Refer to Country Chart lookup table (next slide</a:t>
            </a:r>
            <a:r>
              <a:rPr lang="en-US" sz="2000" dirty="0" smtClean="0"/>
              <a:t>)</a:t>
            </a:r>
            <a:endParaRPr lang="en-US" sz="2000" dirty="0"/>
          </a:p>
        </p:txBody>
      </p:sp>
    </p:spTree>
    <p:extLst>
      <p:ext uri="{BB962C8B-B14F-4D97-AF65-F5344CB8AC3E}">
        <p14:creationId xmlns:p14="http://schemas.microsoft.com/office/powerpoint/2010/main" val="36930527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CCL Country Chart (page 3 of 17)</a:t>
            </a:r>
            <a:br>
              <a:rPr lang="en-US" sz="2800" dirty="0" smtClean="0"/>
            </a:br>
            <a:r>
              <a:rPr lang="en-US" sz="2400" dirty="0"/>
              <a:t>x</a:t>
            </a:r>
            <a:r>
              <a:rPr lang="en-US" sz="2400" dirty="0" smtClean="0"/>
              <a:t> = License Required</a:t>
            </a:r>
            <a:endParaRPr lang="en-US" sz="24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45</a:t>
            </a:fld>
            <a:endParaRPr lang="en-US"/>
          </a:p>
        </p:txBody>
      </p:sp>
      <p:pic>
        <p:nvPicPr>
          <p:cNvPr id="2051" name="Picture 3"/>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685800" y="1371600"/>
            <a:ext cx="6559062" cy="5029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p:cNvSpPr/>
          <p:nvPr/>
        </p:nvSpPr>
        <p:spPr>
          <a:xfrm>
            <a:off x="3733800" y="2590800"/>
            <a:ext cx="381000" cy="3352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00800" y="2590800"/>
            <a:ext cx="304800" cy="3352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7841" y="1828800"/>
            <a:ext cx="1928733" cy="646331"/>
          </a:xfrm>
          <a:prstGeom prst="rect">
            <a:avLst/>
          </a:prstGeom>
          <a:solidFill>
            <a:srgbClr val="FFFF00"/>
          </a:solidFill>
          <a:ln>
            <a:solidFill>
              <a:schemeClr val="tx1"/>
            </a:solidFill>
          </a:ln>
        </p:spPr>
        <p:txBody>
          <a:bodyPr wrap="none" rtlCol="0">
            <a:spAutoFit/>
          </a:bodyPr>
          <a:lstStyle/>
          <a:p>
            <a:r>
              <a:rPr lang="en-US" dirty="0" smtClean="0"/>
              <a:t>National Security</a:t>
            </a:r>
          </a:p>
          <a:p>
            <a:r>
              <a:rPr lang="en-US" dirty="0" smtClean="0"/>
              <a:t>Column 2</a:t>
            </a:r>
            <a:endParaRPr lang="en-US" dirty="0"/>
          </a:p>
        </p:txBody>
      </p:sp>
      <p:sp>
        <p:nvSpPr>
          <p:cNvPr id="12" name="TextBox 11"/>
          <p:cNvSpPr txBox="1"/>
          <p:nvPr/>
        </p:nvSpPr>
        <p:spPr>
          <a:xfrm>
            <a:off x="6858000" y="1830169"/>
            <a:ext cx="1685141" cy="646331"/>
          </a:xfrm>
          <a:prstGeom prst="rect">
            <a:avLst/>
          </a:prstGeom>
          <a:solidFill>
            <a:srgbClr val="FFFF00"/>
          </a:solidFill>
          <a:ln>
            <a:solidFill>
              <a:schemeClr val="tx1"/>
            </a:solidFill>
          </a:ln>
        </p:spPr>
        <p:txBody>
          <a:bodyPr wrap="none" rtlCol="0">
            <a:spAutoFit/>
          </a:bodyPr>
          <a:lstStyle/>
          <a:p>
            <a:r>
              <a:rPr lang="en-US" dirty="0" smtClean="0"/>
              <a:t>Anti-Terrorism </a:t>
            </a:r>
          </a:p>
          <a:p>
            <a:r>
              <a:rPr lang="en-US" dirty="0" smtClean="0"/>
              <a:t>Column </a:t>
            </a:r>
            <a:r>
              <a:rPr lang="en-US" dirty="0"/>
              <a:t>1</a:t>
            </a:r>
          </a:p>
        </p:txBody>
      </p:sp>
      <p:cxnSp>
        <p:nvCxnSpPr>
          <p:cNvPr id="13" name="Straight Arrow Connector 12"/>
          <p:cNvCxnSpPr/>
          <p:nvPr/>
        </p:nvCxnSpPr>
        <p:spPr>
          <a:xfrm>
            <a:off x="2176574" y="2151965"/>
            <a:ext cx="1633426" cy="591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629400" y="2153334"/>
            <a:ext cx="228600" cy="589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3023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46</a:t>
            </a:fld>
            <a:endParaRPr lang="en-US"/>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20787" y="1958350"/>
            <a:ext cx="6919970" cy="4525963"/>
          </a:xfrm>
          <a:prstGeom prst="rect">
            <a:avLst/>
          </a:prstGeom>
        </p:spPr>
      </p:pic>
      <p:sp>
        <p:nvSpPr>
          <p:cNvPr id="7" name="Title 1"/>
          <p:cNvSpPr>
            <a:spLocks noGrp="1"/>
          </p:cNvSpPr>
          <p:nvPr>
            <p:ph type="title"/>
          </p:nvPr>
        </p:nvSpPr>
        <p:spPr/>
        <p:txBody>
          <a:bodyPr/>
          <a:lstStyle/>
          <a:p>
            <a:r>
              <a:rPr lang="en-US" dirty="0" smtClean="0"/>
              <a:t>Commerce – Bureau of Industry and Security (BIS)</a:t>
            </a:r>
            <a:endParaRPr lang="en-US" dirty="0"/>
          </a:p>
        </p:txBody>
      </p:sp>
      <p:sp>
        <p:nvSpPr>
          <p:cNvPr id="8" name="TextBox 7"/>
          <p:cNvSpPr txBox="1"/>
          <p:nvPr/>
        </p:nvSpPr>
        <p:spPr>
          <a:xfrm>
            <a:off x="2057400" y="1243642"/>
            <a:ext cx="4343400" cy="461665"/>
          </a:xfrm>
          <a:prstGeom prst="rect">
            <a:avLst/>
          </a:prstGeom>
          <a:solidFill>
            <a:srgbClr val="FFFF00"/>
          </a:solidFill>
          <a:ln w="25400">
            <a:solidFill>
              <a:schemeClr val="tx2">
                <a:lumMod val="75000"/>
              </a:schemeClr>
            </a:solidFill>
          </a:ln>
        </p:spPr>
        <p:txBody>
          <a:bodyPr wrap="square" rtlCol="0">
            <a:spAutoFit/>
          </a:bodyPr>
          <a:lstStyle/>
          <a:p>
            <a:pPr algn="ctr"/>
            <a:r>
              <a:rPr lang="en-US" sz="2400" dirty="0">
                <a:hlinkClick r:id="rId3"/>
              </a:rPr>
              <a:t>https://www.bis.doc.gov/</a:t>
            </a:r>
            <a:endParaRPr lang="en-US" sz="2400" dirty="0"/>
          </a:p>
        </p:txBody>
      </p:sp>
    </p:spTree>
    <p:extLst>
      <p:ext uri="{BB962C8B-B14F-4D97-AF65-F5344CB8AC3E}">
        <p14:creationId xmlns:p14="http://schemas.microsoft.com/office/powerpoint/2010/main" val="2080213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ITAR Controls on Developmental Items</a:t>
            </a:r>
            <a:endParaRPr lang="en-US" dirty="0"/>
          </a:p>
        </p:txBody>
      </p:sp>
      <p:sp>
        <p:nvSpPr>
          <p:cNvPr id="3" name="Content Placeholder 2"/>
          <p:cNvSpPr>
            <a:spLocks noGrp="1"/>
          </p:cNvSpPr>
          <p:nvPr>
            <p:ph idx="1"/>
          </p:nvPr>
        </p:nvSpPr>
        <p:spPr>
          <a:xfrm>
            <a:off x="304800" y="1143000"/>
            <a:ext cx="8534400" cy="5486400"/>
          </a:xfrm>
        </p:spPr>
        <p:txBody>
          <a:bodyPr/>
          <a:lstStyle/>
          <a:p>
            <a:r>
              <a:rPr lang="en-US" sz="2400" b="1" dirty="0"/>
              <a:t>In 2014, State Department </a:t>
            </a:r>
            <a:r>
              <a:rPr lang="en-US" sz="2400" b="1" dirty="0" smtClean="0"/>
              <a:t>began adding </a:t>
            </a:r>
            <a:r>
              <a:rPr lang="en-US" sz="2400" b="1" dirty="0" err="1" smtClean="0"/>
              <a:t>USML</a:t>
            </a:r>
            <a:r>
              <a:rPr lang="en-US" sz="2400" b="1" dirty="0" smtClean="0"/>
              <a:t> language </a:t>
            </a:r>
            <a:r>
              <a:rPr lang="en-US" sz="2400" b="1" dirty="0"/>
              <a:t>to </a:t>
            </a:r>
            <a:r>
              <a:rPr lang="en-US" sz="2400" b="1" dirty="0" smtClean="0"/>
              <a:t>impose </a:t>
            </a:r>
            <a:r>
              <a:rPr lang="en-US" sz="2400" b="1" dirty="0" err="1" smtClean="0"/>
              <a:t>ITAR</a:t>
            </a:r>
            <a:r>
              <a:rPr lang="en-US" sz="2400" b="1" dirty="0" smtClean="0"/>
              <a:t> controls on “developmental” items funded by the Defense Department via contract or other funding authorization in 12 </a:t>
            </a:r>
            <a:r>
              <a:rPr lang="en-US" sz="2400" b="1" dirty="0" err="1" smtClean="0"/>
              <a:t>USML</a:t>
            </a:r>
            <a:r>
              <a:rPr lang="en-US" sz="2400" b="1" dirty="0" smtClean="0"/>
              <a:t> categories:</a:t>
            </a:r>
          </a:p>
          <a:p>
            <a:pPr lvl="1" defTabSz="463550">
              <a:buFont typeface="Calibri" panose="020F0502020204030204" pitchFamily="34" charset="0"/>
              <a:buChar char=" "/>
            </a:pPr>
            <a:r>
              <a:rPr lang="en-US" sz="1600" dirty="0" smtClean="0"/>
              <a:t>V: 	Explosives </a:t>
            </a:r>
            <a:r>
              <a:rPr lang="en-US" sz="1600" dirty="0"/>
              <a:t>and Energetic </a:t>
            </a:r>
            <a:r>
              <a:rPr lang="en-US" sz="1600" dirty="0" smtClean="0"/>
              <a:t>Materials</a:t>
            </a:r>
          </a:p>
          <a:p>
            <a:pPr lvl="1" defTabSz="463550">
              <a:buFont typeface="Calibri" panose="020F0502020204030204" pitchFamily="34" charset="0"/>
              <a:buChar char=" "/>
            </a:pPr>
            <a:r>
              <a:rPr lang="en-US" sz="1600" dirty="0"/>
              <a:t>VI: </a:t>
            </a:r>
            <a:r>
              <a:rPr lang="en-US" sz="1600" dirty="0" smtClean="0"/>
              <a:t>	Surface </a:t>
            </a:r>
            <a:r>
              <a:rPr lang="en-US" sz="1600" dirty="0"/>
              <a:t>Vessels of War </a:t>
            </a:r>
            <a:endParaRPr lang="en-US" sz="1600" dirty="0" smtClean="0"/>
          </a:p>
          <a:p>
            <a:pPr lvl="1" defTabSz="463550">
              <a:buFont typeface="Calibri" panose="020F0502020204030204" pitchFamily="34" charset="0"/>
              <a:buChar char=" "/>
            </a:pPr>
            <a:r>
              <a:rPr lang="en-US" sz="1600" dirty="0" smtClean="0"/>
              <a:t>VIII: 	Aircraft</a:t>
            </a:r>
          </a:p>
          <a:p>
            <a:pPr lvl="1" defTabSz="463550">
              <a:buFont typeface="Calibri" panose="020F0502020204030204" pitchFamily="34" charset="0"/>
              <a:buChar char=" "/>
            </a:pPr>
            <a:r>
              <a:rPr lang="en-US" sz="1600" dirty="0"/>
              <a:t>X: </a:t>
            </a:r>
            <a:r>
              <a:rPr lang="en-US" sz="1600" dirty="0" smtClean="0"/>
              <a:t>	Personal </a:t>
            </a:r>
            <a:r>
              <a:rPr lang="en-US" sz="1600" dirty="0"/>
              <a:t>Protective Equipment</a:t>
            </a:r>
          </a:p>
          <a:p>
            <a:pPr lvl="1" defTabSz="463550">
              <a:buFont typeface="Calibri" panose="020F0502020204030204" pitchFamily="34" charset="0"/>
              <a:buChar char=" "/>
            </a:pPr>
            <a:r>
              <a:rPr lang="en-US" sz="1600" dirty="0" smtClean="0"/>
              <a:t>XI:  	Military Electronics</a:t>
            </a:r>
          </a:p>
          <a:p>
            <a:pPr lvl="1" defTabSz="463550">
              <a:buFont typeface="Calibri" panose="020F0502020204030204" pitchFamily="34" charset="0"/>
              <a:buChar char=" "/>
            </a:pPr>
            <a:r>
              <a:rPr lang="en-US" sz="1600" dirty="0" smtClean="0"/>
              <a:t>XII</a:t>
            </a:r>
            <a:r>
              <a:rPr lang="en-US" sz="1600" dirty="0"/>
              <a:t>: 	Fire Control, Laser, Imaging, and Guidance Equipment</a:t>
            </a:r>
          </a:p>
          <a:p>
            <a:pPr lvl="1" defTabSz="463550">
              <a:buFont typeface="Calibri" panose="020F0502020204030204" pitchFamily="34" charset="0"/>
              <a:buChar char=" "/>
            </a:pPr>
            <a:r>
              <a:rPr lang="en-US" sz="1600" dirty="0" smtClean="0"/>
              <a:t>XIII: 	Materials and Miscellaneous Articles </a:t>
            </a:r>
          </a:p>
          <a:p>
            <a:pPr lvl="1" defTabSz="463550">
              <a:buFont typeface="Calibri" panose="020F0502020204030204" pitchFamily="34" charset="0"/>
              <a:buChar char=" "/>
            </a:pPr>
            <a:r>
              <a:rPr lang="en-US" sz="1600" dirty="0" smtClean="0"/>
              <a:t>XIV:  	Toxicological </a:t>
            </a:r>
            <a:r>
              <a:rPr lang="en-US" sz="1600" dirty="0"/>
              <a:t>Agents, Including Chemical Agents, Biological Agents, and Associated </a:t>
            </a:r>
            <a:r>
              <a:rPr lang="en-US" sz="1600" dirty="0" smtClean="0"/>
              <a:t>			Equipment</a:t>
            </a:r>
            <a:endParaRPr lang="en-US" sz="1600" dirty="0"/>
          </a:p>
          <a:p>
            <a:pPr lvl="1" defTabSz="463550">
              <a:buFont typeface="Calibri" panose="020F0502020204030204" pitchFamily="34" charset="0"/>
              <a:buChar char=" "/>
            </a:pPr>
            <a:r>
              <a:rPr lang="en-US" sz="1600" dirty="0" smtClean="0"/>
              <a:t>XV: 	Spacecraft</a:t>
            </a:r>
          </a:p>
          <a:p>
            <a:pPr lvl="1" defTabSz="463550">
              <a:buFont typeface="Calibri" panose="020F0502020204030204" pitchFamily="34" charset="0"/>
              <a:buChar char=" "/>
            </a:pPr>
            <a:r>
              <a:rPr lang="en-US" sz="1600" dirty="0" smtClean="0"/>
              <a:t>XVIII: 	Directed </a:t>
            </a:r>
            <a:r>
              <a:rPr lang="en-US" sz="1600" dirty="0"/>
              <a:t>Energy </a:t>
            </a:r>
            <a:r>
              <a:rPr lang="en-US" sz="1600" dirty="0" smtClean="0"/>
              <a:t>Weapons</a:t>
            </a:r>
          </a:p>
          <a:p>
            <a:pPr lvl="1" defTabSz="463550">
              <a:buFont typeface="Calibri" panose="020F0502020204030204" pitchFamily="34" charset="0"/>
              <a:buChar char=" "/>
            </a:pPr>
            <a:r>
              <a:rPr lang="en-US" sz="1600" dirty="0" smtClean="0"/>
              <a:t>XIX:	Gas </a:t>
            </a:r>
            <a:r>
              <a:rPr lang="en-US" sz="1600" dirty="0"/>
              <a:t>Turbine Engines and Associated Equipment</a:t>
            </a:r>
            <a:endParaRPr lang="en-US" sz="1600" dirty="0" smtClean="0"/>
          </a:p>
          <a:p>
            <a:pPr lvl="1" defTabSz="463550">
              <a:buFont typeface="Calibri" panose="020F0502020204030204" pitchFamily="34" charset="0"/>
              <a:buChar char=" "/>
            </a:pPr>
            <a:r>
              <a:rPr lang="en-US" sz="1600" dirty="0" smtClean="0"/>
              <a:t>XX: 	Submersible </a:t>
            </a:r>
            <a:r>
              <a:rPr lang="en-US" sz="1600" dirty="0"/>
              <a:t>Vessels </a:t>
            </a:r>
            <a:endParaRPr lang="en-US" sz="1600" dirty="0" smtClean="0"/>
          </a:p>
          <a:p>
            <a:pPr marL="0" indent="0">
              <a:buNone/>
            </a:pPr>
            <a:endParaRPr lang="en-US" sz="2200" dirty="0" smtClean="0"/>
          </a:p>
          <a:p>
            <a:endParaRPr lang="en-US" sz="28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47</a:t>
            </a:fld>
            <a:endParaRPr lang="en-US"/>
          </a:p>
        </p:txBody>
      </p:sp>
    </p:spTree>
    <p:extLst>
      <p:ext uri="{BB962C8B-B14F-4D97-AF65-F5344CB8AC3E}">
        <p14:creationId xmlns:p14="http://schemas.microsoft.com/office/powerpoint/2010/main" val="5700070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39000" cy="990600"/>
          </a:xfrm>
        </p:spPr>
        <p:txBody>
          <a:bodyPr/>
          <a:lstStyle/>
          <a:p>
            <a:r>
              <a:rPr lang="en-US" dirty="0" smtClean="0"/>
              <a:t>USML Cat XI – Military Electronics</a:t>
            </a:r>
            <a:endParaRPr lang="en-US" dirty="0"/>
          </a:p>
        </p:txBody>
      </p:sp>
      <p:sp>
        <p:nvSpPr>
          <p:cNvPr id="3" name="Content Placeholder 2"/>
          <p:cNvSpPr>
            <a:spLocks noGrp="1"/>
          </p:cNvSpPr>
          <p:nvPr>
            <p:ph idx="1"/>
          </p:nvPr>
        </p:nvSpPr>
        <p:spPr>
          <a:xfrm>
            <a:off x="457200" y="1066800"/>
            <a:ext cx="8305800" cy="5638800"/>
          </a:xfrm>
        </p:spPr>
        <p:txBody>
          <a:bodyPr/>
          <a:lstStyle/>
          <a:p>
            <a:pPr marL="0" indent="0">
              <a:buNone/>
            </a:pPr>
            <a:r>
              <a:rPr lang="en-US" sz="2800" dirty="0" smtClean="0"/>
              <a:t>(</a:t>
            </a:r>
            <a:r>
              <a:rPr lang="en-US" sz="2800" dirty="0"/>
              <a:t>7) Developmental electronic equipment or systems funded by the Department of Defense via contract or other funding authorization;</a:t>
            </a:r>
          </a:p>
          <a:p>
            <a:r>
              <a:rPr lang="en-US" sz="2200" dirty="0" smtClean="0"/>
              <a:t>Note </a:t>
            </a:r>
            <a:r>
              <a:rPr lang="en-US" sz="2200" dirty="0"/>
              <a:t>1 to paragraph (a)(7): This paragraph does not control electronic systems or equipment (a) in production, (b) determined to be subject to the EAR via a commodity jurisdiction determination (see §120.4 of this subchapter), or (c) identified in the relevant Department of Defense contract or other funding authorization as being developed for both civil and military applications.</a:t>
            </a:r>
          </a:p>
          <a:p>
            <a:r>
              <a:rPr lang="en-US" sz="2200" dirty="0" smtClean="0"/>
              <a:t>Note </a:t>
            </a:r>
            <a:r>
              <a:rPr lang="en-US" sz="2200" dirty="0"/>
              <a:t>2 to paragraph (a)(7): Note 1 does not apply to defense articles enumerated on the </a:t>
            </a:r>
            <a:r>
              <a:rPr lang="en-US" sz="2200" dirty="0" err="1"/>
              <a:t>USML</a:t>
            </a:r>
            <a:r>
              <a:rPr lang="en-US" sz="2200" dirty="0"/>
              <a:t>, whether in production or development.</a:t>
            </a:r>
          </a:p>
          <a:p>
            <a:r>
              <a:rPr lang="en-US" sz="2200" dirty="0" smtClean="0"/>
              <a:t>Note </a:t>
            </a:r>
            <a:r>
              <a:rPr lang="en-US" sz="2200" dirty="0"/>
              <a:t>3 to paragraph (a)(7): This paragraph is applicable only to those contracts and funding authorizations that are dated </a:t>
            </a:r>
            <a:r>
              <a:rPr lang="en-US" sz="2200" b="1" dirty="0"/>
              <a:t>July 1, 2015</a:t>
            </a:r>
            <a:r>
              <a:rPr lang="en-US" sz="2200" dirty="0"/>
              <a:t>, or later.</a:t>
            </a:r>
          </a:p>
          <a:p>
            <a:endParaRPr lang="en-US" sz="28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48</a:t>
            </a:fld>
            <a:endParaRPr lang="en-US"/>
          </a:p>
        </p:txBody>
      </p:sp>
    </p:spTree>
    <p:extLst>
      <p:ext uri="{BB962C8B-B14F-4D97-AF65-F5344CB8AC3E}">
        <p14:creationId xmlns:p14="http://schemas.microsoft.com/office/powerpoint/2010/main" val="19971089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to Navy Programs</a:t>
            </a:r>
            <a:endParaRPr lang="en-US" dirty="0">
              <a:solidFill>
                <a:srgbClr val="FF0000"/>
              </a:solidFill>
            </a:endParaRPr>
          </a:p>
        </p:txBody>
      </p:sp>
      <p:sp>
        <p:nvSpPr>
          <p:cNvPr id="3" name="Content Placeholder 2"/>
          <p:cNvSpPr>
            <a:spLocks noGrp="1"/>
          </p:cNvSpPr>
          <p:nvPr>
            <p:ph idx="1"/>
          </p:nvPr>
        </p:nvSpPr>
        <p:spPr>
          <a:xfrm>
            <a:off x="304800" y="1219200"/>
            <a:ext cx="8610600" cy="5257800"/>
          </a:xfrm>
        </p:spPr>
        <p:txBody>
          <a:bodyPr/>
          <a:lstStyle/>
          <a:p>
            <a:r>
              <a:rPr lang="en-US" dirty="0" smtClean="0"/>
              <a:t>Imposition of controls on “developmental items funded </a:t>
            </a:r>
            <a:r>
              <a:rPr lang="en-US" dirty="0"/>
              <a:t>by the Department of </a:t>
            </a:r>
            <a:r>
              <a:rPr lang="en-US" dirty="0" smtClean="0"/>
              <a:t>Defense” could mean more Navy research efforts are ITAR  controlled than in the past</a:t>
            </a:r>
          </a:p>
          <a:p>
            <a:r>
              <a:rPr lang="en-US" dirty="0"/>
              <a:t>Default assumption is that </a:t>
            </a:r>
            <a:r>
              <a:rPr lang="en-US" dirty="0" smtClean="0"/>
              <a:t>RDT&amp;E funded </a:t>
            </a:r>
            <a:r>
              <a:rPr lang="en-US" dirty="0"/>
              <a:t>efforts (beyond fundamental research) </a:t>
            </a:r>
            <a:r>
              <a:rPr lang="en-US" dirty="0" smtClean="0"/>
              <a:t>in the affected USML categories are ITAR controlled </a:t>
            </a:r>
          </a:p>
          <a:p>
            <a:pPr lvl="1"/>
            <a:r>
              <a:rPr lang="en-US" dirty="0" smtClean="0"/>
              <a:t>UNLESS specifically identified as being developed for both civil and military applications in the contract or funding authorization</a:t>
            </a:r>
            <a:endParaRPr lang="en-US" dirty="0"/>
          </a:p>
          <a:p>
            <a:pPr marL="0" indent="0">
              <a:buNone/>
            </a:pPr>
            <a:endParaRPr lang="en-US" sz="2800" dirty="0" smtClean="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49</a:t>
            </a:fld>
            <a:endParaRPr lang="en-US"/>
          </a:p>
        </p:txBody>
      </p:sp>
    </p:spTree>
    <p:extLst>
      <p:ext uri="{BB962C8B-B14F-4D97-AF65-F5344CB8AC3E}">
        <p14:creationId xmlns:p14="http://schemas.microsoft.com/office/powerpoint/2010/main" val="1099860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1b.</a:t>
            </a:r>
            <a:endParaRPr lang="en-US" dirty="0"/>
          </a:p>
        </p:txBody>
      </p:sp>
      <p:sp>
        <p:nvSpPr>
          <p:cNvPr id="3" name="Content Placeholder 2"/>
          <p:cNvSpPr>
            <a:spLocks noGrp="1"/>
          </p:cNvSpPr>
          <p:nvPr>
            <p:ph idx="1"/>
          </p:nvPr>
        </p:nvSpPr>
        <p:spPr>
          <a:xfrm>
            <a:off x="228600" y="990600"/>
            <a:ext cx="9067800" cy="4572000"/>
          </a:xfrm>
        </p:spPr>
        <p:txBody>
          <a:bodyPr/>
          <a:lstStyle/>
          <a:p>
            <a:pPr marL="0" indent="0">
              <a:buNone/>
            </a:pPr>
            <a:r>
              <a:rPr lang="en-US" i="1" dirty="0" smtClean="0"/>
              <a:t>What </a:t>
            </a:r>
            <a:r>
              <a:rPr lang="en-US" i="1" dirty="0"/>
              <a:t>are the implications for non-US </a:t>
            </a:r>
            <a:r>
              <a:rPr lang="en-US" i="1" dirty="0" smtClean="0"/>
              <a:t>Persons?</a:t>
            </a:r>
          </a:p>
          <a:p>
            <a:r>
              <a:rPr lang="en-US" dirty="0"/>
              <a:t>If a foreign person has access to a technology </a:t>
            </a:r>
            <a:r>
              <a:rPr lang="en-US" dirty="0" smtClean="0"/>
              <a:t>(or technical data) on </a:t>
            </a:r>
            <a:r>
              <a:rPr lang="en-US" dirty="0"/>
              <a:t>the USML or CCL, that is </a:t>
            </a:r>
            <a:r>
              <a:rPr lang="en-US" dirty="0" smtClean="0"/>
              <a:t>treated as an export </a:t>
            </a:r>
            <a:endParaRPr lang="en-US" dirty="0"/>
          </a:p>
          <a:p>
            <a:pPr lvl="1"/>
            <a:r>
              <a:rPr lang="en-US" dirty="0" smtClean="0"/>
              <a:t>Even </a:t>
            </a:r>
            <a:r>
              <a:rPr lang="en-US" dirty="0"/>
              <a:t>if the foreign person is working in the US for a US company</a:t>
            </a:r>
          </a:p>
          <a:p>
            <a:r>
              <a:rPr lang="en-US" dirty="0"/>
              <a:t>If USML, a license is required from State</a:t>
            </a:r>
          </a:p>
          <a:p>
            <a:r>
              <a:rPr lang="en-US" dirty="0"/>
              <a:t>If CCL, a license may be required from Commerce, depending on the reason for </a:t>
            </a:r>
            <a:r>
              <a:rPr lang="en-US" dirty="0" smtClean="0"/>
              <a:t>control</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5</a:t>
            </a:fld>
            <a:endParaRPr lang="en-US"/>
          </a:p>
        </p:txBody>
      </p:sp>
      <p:sp>
        <p:nvSpPr>
          <p:cNvPr id="6" name="TextBox 5"/>
          <p:cNvSpPr txBox="1"/>
          <p:nvPr/>
        </p:nvSpPr>
        <p:spPr>
          <a:xfrm>
            <a:off x="609600" y="6144325"/>
            <a:ext cx="8077200" cy="369332"/>
          </a:xfrm>
          <a:prstGeom prst="rect">
            <a:avLst/>
          </a:prstGeom>
          <a:solidFill>
            <a:schemeClr val="accent3">
              <a:lumMod val="60000"/>
              <a:lumOff val="40000"/>
            </a:schemeClr>
          </a:solidFill>
          <a:ln>
            <a:solidFill>
              <a:schemeClr val="tx1"/>
            </a:solidFill>
          </a:ln>
        </p:spPr>
        <p:txBody>
          <a:bodyPr wrap="square" rtlCol="0">
            <a:spAutoFit/>
          </a:bodyPr>
          <a:lstStyle/>
          <a:p>
            <a:r>
              <a:rPr lang="en-US" b="1" i="1" dirty="0" smtClean="0"/>
              <a:t>US Person = US citizen or Permanent US Resident (green </a:t>
            </a:r>
            <a:r>
              <a:rPr lang="en-US" b="1" i="1" dirty="0"/>
              <a:t>c</a:t>
            </a:r>
            <a:r>
              <a:rPr lang="en-US" b="1" i="1" dirty="0" smtClean="0"/>
              <a:t>ard holder)</a:t>
            </a:r>
            <a:endParaRPr lang="en-US" b="1" i="1" dirty="0"/>
          </a:p>
        </p:txBody>
      </p:sp>
    </p:spTree>
    <p:extLst>
      <p:ext uri="{BB962C8B-B14F-4D97-AF65-F5344CB8AC3E}">
        <p14:creationId xmlns:p14="http://schemas.microsoft.com/office/powerpoint/2010/main" val="37103736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400800" cy="990600"/>
          </a:xfrm>
        </p:spPr>
        <p:txBody>
          <a:bodyPr/>
          <a:lstStyle/>
          <a:p>
            <a:r>
              <a:rPr lang="en-US" dirty="0" smtClean="0"/>
              <a:t>Dual Use Items: Civil &amp; Military</a:t>
            </a:r>
            <a:endParaRPr lang="en-US" dirty="0"/>
          </a:p>
        </p:txBody>
      </p:sp>
      <p:sp>
        <p:nvSpPr>
          <p:cNvPr id="3" name="Content Placeholder 2"/>
          <p:cNvSpPr>
            <a:spLocks noGrp="1"/>
          </p:cNvSpPr>
          <p:nvPr>
            <p:ph idx="1"/>
          </p:nvPr>
        </p:nvSpPr>
        <p:spPr>
          <a:xfrm>
            <a:off x="228600" y="1048000"/>
            <a:ext cx="8763000" cy="5429000"/>
          </a:xfrm>
        </p:spPr>
        <p:txBody>
          <a:bodyPr/>
          <a:lstStyle/>
          <a:p>
            <a:r>
              <a:rPr lang="en-US" sz="2800" dirty="0" smtClean="0"/>
              <a:t>Each affected </a:t>
            </a:r>
            <a:r>
              <a:rPr lang="en-US" sz="2800" dirty="0" err="1" smtClean="0"/>
              <a:t>USML</a:t>
            </a:r>
            <a:r>
              <a:rPr lang="en-US" sz="2800" dirty="0" smtClean="0"/>
              <a:t> category has a caveat similar to the following from Cat XI - Military Electronics:</a:t>
            </a:r>
          </a:p>
          <a:p>
            <a:pPr marL="400050" lvl="1" indent="0">
              <a:buNone/>
            </a:pPr>
            <a:r>
              <a:rPr lang="en-US" sz="2400" dirty="0"/>
              <a:t>“(7) Developmental electronic equipment or systems funded by the Department of Defense via contract or other funding authorization;</a:t>
            </a:r>
          </a:p>
          <a:p>
            <a:pPr marL="400050" lvl="1" indent="0">
              <a:buNone/>
            </a:pPr>
            <a:r>
              <a:rPr lang="en-US" sz="2400" dirty="0" smtClean="0"/>
              <a:t>This </a:t>
            </a:r>
            <a:r>
              <a:rPr lang="en-US" sz="2400" dirty="0"/>
              <a:t>paragraph does not control electronic systems or </a:t>
            </a:r>
            <a:r>
              <a:rPr lang="en-US" sz="2400" dirty="0" smtClean="0"/>
              <a:t>equipment: </a:t>
            </a:r>
          </a:p>
          <a:p>
            <a:pPr marL="857250" lvl="2" indent="0">
              <a:buNone/>
            </a:pPr>
            <a:r>
              <a:rPr lang="en-US" dirty="0" smtClean="0"/>
              <a:t>(</a:t>
            </a:r>
            <a:r>
              <a:rPr lang="en-US" dirty="0"/>
              <a:t>a) in production, </a:t>
            </a:r>
            <a:endParaRPr lang="en-US" dirty="0" smtClean="0"/>
          </a:p>
          <a:p>
            <a:pPr marL="857250" lvl="2" indent="0">
              <a:buNone/>
            </a:pPr>
            <a:r>
              <a:rPr lang="en-US" dirty="0" smtClean="0"/>
              <a:t>(</a:t>
            </a:r>
            <a:r>
              <a:rPr lang="en-US" dirty="0"/>
              <a:t>b) determined to be subject to the EAR via a commodity jurisdiction determination (see §120.4 of this subchapter), </a:t>
            </a:r>
            <a:endParaRPr lang="en-US" dirty="0" smtClean="0"/>
          </a:p>
          <a:p>
            <a:pPr marL="857250" lvl="2" indent="0">
              <a:buNone/>
            </a:pPr>
            <a:r>
              <a:rPr lang="en-US" dirty="0" smtClean="0"/>
              <a:t>or </a:t>
            </a:r>
          </a:p>
          <a:p>
            <a:pPr marL="857250" lvl="2" indent="0">
              <a:buNone/>
            </a:pPr>
            <a:r>
              <a:rPr lang="en-US" dirty="0" smtClean="0">
                <a:solidFill>
                  <a:srgbClr val="FF0000"/>
                </a:solidFill>
              </a:rPr>
              <a:t>(</a:t>
            </a:r>
            <a:r>
              <a:rPr lang="en-US" dirty="0">
                <a:solidFill>
                  <a:srgbClr val="FF0000"/>
                </a:solidFill>
              </a:rPr>
              <a:t>c) identified in the relevant Department of Defense contract or other funding authorization as being developed for both civil and military applications</a:t>
            </a:r>
            <a:r>
              <a:rPr lang="en-US" dirty="0" smtClean="0">
                <a:solidFill>
                  <a:srgbClr val="FF0000"/>
                </a:solidFill>
              </a:rPr>
              <a:t>.”</a:t>
            </a:r>
            <a:endParaRPr lang="en-US" sz="2800" dirty="0">
              <a:solidFill>
                <a:srgbClr val="FF0000"/>
              </a:solidFill>
            </a:endParaRPr>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50</a:t>
            </a:fld>
            <a:endParaRPr lang="en-US"/>
          </a:p>
        </p:txBody>
      </p:sp>
    </p:spTree>
    <p:extLst>
      <p:ext uri="{BB962C8B-B14F-4D97-AF65-F5344CB8AC3E}">
        <p14:creationId xmlns:p14="http://schemas.microsoft.com/office/powerpoint/2010/main" val="41303723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a:xfrm>
            <a:off x="490330" y="1195663"/>
            <a:ext cx="8196470" cy="5474525"/>
          </a:xfrm>
        </p:spPr>
        <p:txBody>
          <a:bodyPr/>
          <a:lstStyle/>
          <a:p>
            <a:r>
              <a:rPr lang="en-US" dirty="0" smtClean="0"/>
              <a:t>USML and CCL are separate lists.  Review USML first.  If not “enumerated”, review CCL</a:t>
            </a:r>
          </a:p>
          <a:p>
            <a:r>
              <a:rPr lang="en-US" dirty="0" smtClean="0"/>
              <a:t>Access to technical data by a foreign person is considered an export (for USML and CCL items)</a:t>
            </a:r>
          </a:p>
          <a:p>
            <a:r>
              <a:rPr lang="en-US" dirty="0"/>
              <a:t>State DDTC and Commerce BIS websites have </a:t>
            </a:r>
            <a:r>
              <a:rPr lang="en-US" dirty="0" smtClean="0"/>
              <a:t>many resources</a:t>
            </a:r>
          </a:p>
          <a:p>
            <a:r>
              <a:rPr lang="en-US" dirty="0" smtClean="0"/>
              <a:t>The PERFORMER (manufacturer, researcher) has the ultimate responsibility for export compliance</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51</a:t>
            </a:fld>
            <a:endParaRPr lang="en-US"/>
          </a:p>
        </p:txBody>
      </p:sp>
    </p:spTree>
    <p:extLst>
      <p:ext uri="{BB962C8B-B14F-4D97-AF65-F5344CB8AC3E}">
        <p14:creationId xmlns:p14="http://schemas.microsoft.com/office/powerpoint/2010/main" val="23899231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Backups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52</a:t>
            </a:fld>
            <a:endParaRPr lang="en-US"/>
          </a:p>
        </p:txBody>
      </p:sp>
    </p:spTree>
    <p:extLst>
      <p:ext uri="{BB962C8B-B14F-4D97-AF65-F5344CB8AC3E}">
        <p14:creationId xmlns:p14="http://schemas.microsoft.com/office/powerpoint/2010/main" val="20597458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Dual/Third Country Nationals</a:t>
            </a:r>
            <a:endParaRPr lang="en-US" dirty="0"/>
          </a:p>
        </p:txBody>
      </p:sp>
      <p:sp>
        <p:nvSpPr>
          <p:cNvPr id="3" name="Content Placeholder 2"/>
          <p:cNvSpPr>
            <a:spLocks noGrp="1"/>
          </p:cNvSpPr>
          <p:nvPr>
            <p:ph idx="1"/>
          </p:nvPr>
        </p:nvSpPr>
        <p:spPr>
          <a:xfrm>
            <a:off x="381000" y="1295401"/>
            <a:ext cx="8229600" cy="4114800"/>
          </a:xfrm>
        </p:spPr>
        <p:txBody>
          <a:bodyPr/>
          <a:lstStyle/>
          <a:p>
            <a:r>
              <a:rPr lang="en-US" dirty="0" smtClean="0"/>
              <a:t>Per the State Department:</a:t>
            </a:r>
          </a:p>
          <a:p>
            <a:pPr lvl="1"/>
            <a:r>
              <a:rPr lang="en-US" sz="3200" dirty="0" smtClean="0"/>
              <a:t>Dual National (</a:t>
            </a:r>
            <a:r>
              <a:rPr lang="en-US" sz="3200" dirty="0" err="1" smtClean="0"/>
              <a:t>DN</a:t>
            </a:r>
            <a:r>
              <a:rPr lang="en-US" sz="3200" dirty="0" smtClean="0"/>
              <a:t>): Anyone </a:t>
            </a:r>
            <a:r>
              <a:rPr lang="en-US" sz="3200" dirty="0"/>
              <a:t>who holds citizenship or permanent residency in more than one country other than the U.S. </a:t>
            </a:r>
            <a:r>
              <a:rPr lang="en-US" sz="3200" dirty="0" smtClean="0"/>
              <a:t> </a:t>
            </a:r>
          </a:p>
          <a:p>
            <a:pPr lvl="1"/>
            <a:r>
              <a:rPr lang="en-US" sz="3200" dirty="0" smtClean="0"/>
              <a:t>Such </a:t>
            </a:r>
            <a:r>
              <a:rPr lang="en-US" sz="3200" dirty="0"/>
              <a:t>individuals may also be referred to as </a:t>
            </a:r>
            <a:r>
              <a:rPr lang="en-US" sz="3200" dirty="0" smtClean="0"/>
              <a:t>“Third Country Nationals” (</a:t>
            </a:r>
            <a:r>
              <a:rPr lang="en-US" sz="3200" dirty="0" err="1" smtClean="0"/>
              <a:t>TCN</a:t>
            </a:r>
            <a:r>
              <a:rPr lang="en-US" sz="3200" dirty="0" smtClean="0"/>
              <a:t>) when </a:t>
            </a:r>
            <a:r>
              <a:rPr lang="en-US" sz="3200" dirty="0"/>
              <a:t>their citizenship does not match the country of the transaction in question</a:t>
            </a:r>
            <a:r>
              <a:rPr lang="en-US" sz="3200" dirty="0" smtClean="0"/>
              <a:t>.</a:t>
            </a:r>
          </a:p>
        </p:txBody>
      </p:sp>
      <p:sp>
        <p:nvSpPr>
          <p:cNvPr id="4" name="Slide Number Placeholder 3"/>
          <p:cNvSpPr>
            <a:spLocks noGrp="1"/>
          </p:cNvSpPr>
          <p:nvPr>
            <p:ph type="sldNum" sz="quarter" idx="12"/>
          </p:nvPr>
        </p:nvSpPr>
        <p:spPr>
          <a:xfrm>
            <a:off x="6781800" y="6400800"/>
            <a:ext cx="2133600" cy="365125"/>
          </a:xfrm>
        </p:spPr>
        <p:txBody>
          <a:bodyPr/>
          <a:lstStyle/>
          <a:p>
            <a:pPr>
              <a:defRPr/>
            </a:pPr>
            <a:fld id="{61533CF6-C69A-4170-8BDF-E994C3D2AAB5}" type="slidenum">
              <a:rPr lang="en-US" smtClean="0"/>
              <a:pPr>
                <a:defRPr/>
              </a:pPr>
              <a:t>53</a:t>
            </a:fld>
            <a:endParaRPr lang="en-US" dirty="0"/>
          </a:p>
        </p:txBody>
      </p:sp>
    </p:spTree>
    <p:extLst>
      <p:ext uri="{BB962C8B-B14F-4D97-AF65-F5344CB8AC3E}">
        <p14:creationId xmlns:p14="http://schemas.microsoft.com/office/powerpoint/2010/main" val="30235563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990600" y="990601"/>
            <a:ext cx="6873585" cy="3657600"/>
          </a:xfrm>
          <a:prstGeom prst="rect">
            <a:avLst/>
          </a:prstGeom>
        </p:spPr>
      </p:pic>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54</a:t>
            </a:fld>
            <a:endParaRPr lang="en-US"/>
          </a:p>
        </p:txBody>
      </p:sp>
      <p:sp>
        <p:nvSpPr>
          <p:cNvPr id="6" name="Rectangle 5"/>
          <p:cNvSpPr/>
          <p:nvPr/>
        </p:nvSpPr>
        <p:spPr>
          <a:xfrm>
            <a:off x="386938" y="5105400"/>
            <a:ext cx="8458200" cy="1323439"/>
          </a:xfrm>
          <a:prstGeom prst="rect">
            <a:avLst/>
          </a:prstGeom>
          <a:ln w="38100">
            <a:solidFill>
              <a:srgbClr val="FF0000"/>
            </a:solidFill>
          </a:ln>
          <a:effectLst>
            <a:glow rad="63500">
              <a:schemeClr val="accent5">
                <a:satMod val="175000"/>
                <a:alpha val="40000"/>
              </a:schemeClr>
            </a:glow>
            <a:outerShdw blurRad="50800" dist="38100" dir="18900000" algn="bl" rotWithShape="0">
              <a:schemeClr val="tx1">
                <a:alpha val="22000"/>
              </a:schemeClr>
            </a:outerShdw>
          </a:effectLst>
        </p:spPr>
        <p:txBody>
          <a:bodyPr wrap="square">
            <a:spAutoFit/>
          </a:bodyPr>
          <a:lstStyle/>
          <a:p>
            <a:r>
              <a:rPr lang="en-US" sz="2000" dirty="0" smtClean="0"/>
              <a:t>“This </a:t>
            </a:r>
            <a:r>
              <a:rPr lang="en-US" sz="2000" dirty="0"/>
              <a:t>visa category applies to people who wish to perform services in a specialty occupation, services of exceptional merit and ability relating to a Department of Defense (DOD) cooperative research and development project, or </a:t>
            </a:r>
            <a:r>
              <a:rPr lang="en-US" sz="2000" i="1" dirty="0">
                <a:solidFill>
                  <a:srgbClr val="FF0000"/>
                </a:solidFill>
              </a:rPr>
              <a:t>services as a fashion model of distinguished merit or ability</a:t>
            </a:r>
            <a:r>
              <a:rPr lang="en-US" sz="2000" dirty="0" smtClean="0"/>
              <a:t>.”</a:t>
            </a:r>
            <a:endParaRPr lang="en-US" sz="2000" dirty="0"/>
          </a:p>
        </p:txBody>
      </p:sp>
      <p:sp>
        <p:nvSpPr>
          <p:cNvPr id="7" name="Title 1"/>
          <p:cNvSpPr>
            <a:spLocks noGrp="1"/>
          </p:cNvSpPr>
          <p:nvPr>
            <p:ph type="title"/>
          </p:nvPr>
        </p:nvSpPr>
        <p:spPr/>
        <p:txBody>
          <a:bodyPr/>
          <a:lstStyle/>
          <a:p>
            <a:r>
              <a:rPr lang="en-US" dirty="0" smtClean="0"/>
              <a:t>BTW: Who gets H-</a:t>
            </a:r>
            <a:r>
              <a:rPr lang="en-US" dirty="0" err="1" smtClean="0"/>
              <a:t>1B</a:t>
            </a:r>
            <a:r>
              <a:rPr lang="en-US" dirty="0" smtClean="0"/>
              <a:t> Visas?</a:t>
            </a:r>
            <a:endParaRPr lang="en-US" dirty="0"/>
          </a:p>
        </p:txBody>
      </p:sp>
    </p:spTree>
    <p:extLst>
      <p:ext uri="{BB962C8B-B14F-4D97-AF65-F5344CB8AC3E}">
        <p14:creationId xmlns:p14="http://schemas.microsoft.com/office/powerpoint/2010/main" val="18041637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400800" cy="990600"/>
          </a:xfrm>
        </p:spPr>
        <p:txBody>
          <a:bodyPr/>
          <a:lstStyle/>
          <a:p>
            <a:r>
              <a:rPr lang="en-US" dirty="0" smtClean="0"/>
              <a:t>Cat VI – Surface Vessels </a:t>
            </a:r>
            <a:endParaRPr lang="en-US" dirty="0"/>
          </a:p>
        </p:txBody>
      </p:sp>
      <p:sp>
        <p:nvSpPr>
          <p:cNvPr id="3" name="Content Placeholder 2"/>
          <p:cNvSpPr>
            <a:spLocks noGrp="1"/>
          </p:cNvSpPr>
          <p:nvPr>
            <p:ph idx="1"/>
          </p:nvPr>
        </p:nvSpPr>
        <p:spPr>
          <a:xfrm>
            <a:off x="152400" y="1143000"/>
            <a:ext cx="8763000" cy="4953000"/>
          </a:xfrm>
        </p:spPr>
        <p:txBody>
          <a:bodyPr/>
          <a:lstStyle/>
          <a:p>
            <a:pPr marL="0" indent="0">
              <a:buNone/>
            </a:pPr>
            <a:r>
              <a:rPr lang="en-US" sz="2800" dirty="0"/>
              <a:t>(c) Developmental vessels, and specially designed parts, components, accessories, and attachments therefor, funded by the Department of Defense via contract or other funding authorization.</a:t>
            </a:r>
          </a:p>
          <a:p>
            <a:r>
              <a:rPr lang="en-US" sz="2000" cap="small" dirty="0"/>
              <a:t>Note 1 to paragraph (c):</a:t>
            </a:r>
            <a:r>
              <a:rPr lang="en-US" sz="2000" dirty="0"/>
              <a:t> This paragraph does not control vessels, and specially designed parts, components, accessories, and attachments therefor, (a) in production, (b) determined to be subject to the EAR via a commodity jurisdiction determination (</a:t>
            </a:r>
            <a:r>
              <a:rPr lang="en-US" sz="2000" i="1" dirty="0"/>
              <a:t>see</a:t>
            </a:r>
            <a:r>
              <a:rPr lang="en-US" sz="2000" dirty="0"/>
              <a:t> §120.4 of this subchapter), or (c) identified in the relevant Department of Defense contract or other funding authorization as being developed for both civil and military applications.</a:t>
            </a:r>
          </a:p>
          <a:p>
            <a:r>
              <a:rPr lang="en-US" sz="2000" cap="small" dirty="0"/>
              <a:t>Note 2 to paragraph (c):</a:t>
            </a:r>
            <a:r>
              <a:rPr lang="en-US" sz="2000" dirty="0"/>
              <a:t> Note 1 does not apply to defense articles enumerated on the U.S. Munitions List, whether in production or development.</a:t>
            </a:r>
          </a:p>
          <a:p>
            <a:r>
              <a:rPr lang="en-US" sz="2000" cap="small" dirty="0"/>
              <a:t>Note 3 to paragraph (c):</a:t>
            </a:r>
            <a:r>
              <a:rPr lang="en-US" sz="2000" dirty="0"/>
              <a:t> This provision is applicable to those contracts and funding authorizations that are dated </a:t>
            </a:r>
            <a:r>
              <a:rPr lang="en-US" sz="2000" b="1" dirty="0"/>
              <a:t>July 8, 2014</a:t>
            </a:r>
            <a:r>
              <a:rPr lang="en-US" sz="2000" dirty="0"/>
              <a:t>, or later.</a:t>
            </a:r>
          </a:p>
          <a:p>
            <a:endParaRPr lang="en-US" sz="36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55</a:t>
            </a:fld>
            <a:endParaRPr lang="en-US"/>
          </a:p>
        </p:txBody>
      </p:sp>
    </p:spTree>
    <p:extLst>
      <p:ext uri="{BB962C8B-B14F-4D97-AF65-F5344CB8AC3E}">
        <p14:creationId xmlns:p14="http://schemas.microsoft.com/office/powerpoint/2010/main" val="34486223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400800" cy="990600"/>
          </a:xfrm>
        </p:spPr>
        <p:txBody>
          <a:bodyPr/>
          <a:lstStyle/>
          <a:p>
            <a:r>
              <a:rPr lang="en-US" dirty="0" smtClean="0"/>
              <a:t>Cat V – Energetic Materials</a:t>
            </a:r>
            <a:endParaRPr lang="en-US" dirty="0"/>
          </a:p>
        </p:txBody>
      </p:sp>
      <p:sp>
        <p:nvSpPr>
          <p:cNvPr id="3" name="Content Placeholder 2"/>
          <p:cNvSpPr>
            <a:spLocks noGrp="1"/>
          </p:cNvSpPr>
          <p:nvPr>
            <p:ph idx="1"/>
          </p:nvPr>
        </p:nvSpPr>
        <p:spPr>
          <a:xfrm>
            <a:off x="381000" y="1295400"/>
            <a:ext cx="8229600" cy="4800600"/>
          </a:xfrm>
        </p:spPr>
        <p:txBody>
          <a:bodyPr/>
          <a:lstStyle/>
          <a:p>
            <a:pPr marL="0" indent="0">
              <a:buNone/>
            </a:pPr>
            <a:r>
              <a:rPr lang="en-US" sz="2400" dirty="0"/>
              <a:t>(i) Developmental explosives, propellants, pyrotechnics, fuels, oxidizers, binders, additives, or precursors therefor funded by the Department of Defense via contract or other funding authorization.</a:t>
            </a:r>
          </a:p>
          <a:p>
            <a:r>
              <a:rPr lang="en-US" sz="1800" dirty="0" smtClean="0"/>
              <a:t>Note </a:t>
            </a:r>
            <a:r>
              <a:rPr lang="en-US" sz="1800" dirty="0"/>
              <a:t>1 to paragraph (i): This paragraph does not control explosives, propellants, pyrotechnics, fuels, oxidizers, binders, additives, or precursors therefor (a) in production, (b) determined to be subject to the EAR via a commodity jurisdiction determination (see §120.4 of this subchapter), or (c) identified in the relevant Department of Defense contract or other funding authorization as being developed for both civil and military applications.</a:t>
            </a:r>
          </a:p>
          <a:p>
            <a:r>
              <a:rPr lang="en-US" sz="1800" dirty="0" smtClean="0"/>
              <a:t>Note </a:t>
            </a:r>
            <a:r>
              <a:rPr lang="en-US" sz="1800" dirty="0"/>
              <a:t>2 to paragraph (i): Note 1 does not apply to defense articles enumerated on the U.S. Munitions List, whether in production or development.</a:t>
            </a:r>
          </a:p>
          <a:p>
            <a:r>
              <a:rPr lang="en-US" sz="1800" dirty="0" smtClean="0"/>
              <a:t>Note </a:t>
            </a:r>
            <a:r>
              <a:rPr lang="en-US" sz="1800" dirty="0"/>
              <a:t>3 to paragraph (i): This paragraph is applicable only to those contracts and funding authorizations that are dated </a:t>
            </a:r>
            <a:r>
              <a:rPr lang="en-US" sz="1800" b="1" dirty="0"/>
              <a:t>January 5, 2015</a:t>
            </a:r>
            <a:r>
              <a:rPr lang="en-US" sz="1800" dirty="0"/>
              <a:t>, or later.</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56</a:t>
            </a:fld>
            <a:endParaRPr lang="en-US"/>
          </a:p>
        </p:txBody>
      </p:sp>
    </p:spTree>
    <p:extLst>
      <p:ext uri="{BB962C8B-B14F-4D97-AF65-F5344CB8AC3E}">
        <p14:creationId xmlns:p14="http://schemas.microsoft.com/office/powerpoint/2010/main" val="23454221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VIII - Aircraft</a:t>
            </a:r>
            <a:endParaRPr lang="en-US" dirty="0"/>
          </a:p>
        </p:txBody>
      </p:sp>
      <p:sp>
        <p:nvSpPr>
          <p:cNvPr id="3" name="Content Placeholder 2"/>
          <p:cNvSpPr>
            <a:spLocks noGrp="1"/>
          </p:cNvSpPr>
          <p:nvPr>
            <p:ph idx="1"/>
          </p:nvPr>
        </p:nvSpPr>
        <p:spPr>
          <a:xfrm>
            <a:off x="152400" y="1066800"/>
            <a:ext cx="8763000" cy="4525963"/>
          </a:xfrm>
        </p:spPr>
        <p:txBody>
          <a:bodyPr/>
          <a:lstStyle/>
          <a:p>
            <a:pPr marL="0" indent="0">
              <a:buNone/>
            </a:pPr>
            <a:r>
              <a:rPr lang="en-US" sz="2800" dirty="0"/>
              <a:t>(f) Developmental aircraft funded by the Department of Defense via contract or other funding authorization, and specially designed parts, components, accessories, and attachments therefor.</a:t>
            </a:r>
          </a:p>
          <a:p>
            <a:r>
              <a:rPr lang="en-US" sz="2000" dirty="0" smtClean="0"/>
              <a:t>Note </a:t>
            </a:r>
            <a:r>
              <a:rPr lang="en-US" sz="2000" dirty="0"/>
              <a:t>1 to paragraph (f): Paragraph (f) does not control aircraft and specially designed parts, components, accessories, and attachments therefor (a) in production; (b) determined to be subject to the EAR via a commodity jurisdiction determination (see §120.4 of this subchapter), or (c) identified in the relevant Department of Defense contract or other funding authorization as being developed for both civil and military applications.</a:t>
            </a:r>
          </a:p>
          <a:p>
            <a:r>
              <a:rPr lang="en-US" sz="2000" dirty="0" smtClean="0"/>
              <a:t>Note </a:t>
            </a:r>
            <a:r>
              <a:rPr lang="en-US" sz="2000" dirty="0"/>
              <a:t>2 to paragraph (f): Note 1 does not apply to defense articles enumerated on the U.S. Munitions List, whether in production or development.</a:t>
            </a:r>
          </a:p>
          <a:p>
            <a:r>
              <a:rPr lang="en-US" sz="2000" dirty="0" smtClean="0"/>
              <a:t>Note </a:t>
            </a:r>
            <a:r>
              <a:rPr lang="en-US" sz="2000" dirty="0"/>
              <a:t>3 to paragraph (f): This provision is applicable to those contracts or other funding authorizations that are dated </a:t>
            </a:r>
            <a:r>
              <a:rPr lang="en-US" sz="2000" b="1" dirty="0"/>
              <a:t>April 16, 2014</a:t>
            </a:r>
            <a:r>
              <a:rPr lang="en-US" sz="2000" dirty="0"/>
              <a:t>, or later.</a:t>
            </a:r>
          </a:p>
          <a:p>
            <a:endParaRPr lang="en-US" sz="36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57</a:t>
            </a:fld>
            <a:endParaRPr lang="en-US"/>
          </a:p>
        </p:txBody>
      </p:sp>
    </p:spTree>
    <p:extLst>
      <p:ext uri="{BB962C8B-B14F-4D97-AF65-F5344CB8AC3E}">
        <p14:creationId xmlns:p14="http://schemas.microsoft.com/office/powerpoint/2010/main" val="2385656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8382000" cy="990600"/>
          </a:xfrm>
        </p:spPr>
        <p:txBody>
          <a:bodyPr/>
          <a:lstStyle/>
          <a:p>
            <a:r>
              <a:rPr lang="en-US" dirty="0" smtClean="0"/>
              <a:t>Cat X – </a:t>
            </a:r>
            <a:r>
              <a:rPr lang="en-US" sz="2800" dirty="0" smtClean="0"/>
              <a:t>Personal Protective Equipment</a:t>
            </a:r>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58</a:t>
            </a:fld>
            <a:endParaRPr lang="en-US"/>
          </a:p>
        </p:txBody>
      </p:sp>
      <p:sp>
        <p:nvSpPr>
          <p:cNvPr id="5" name="Content Placeholder 4"/>
          <p:cNvSpPr>
            <a:spLocks noGrp="1"/>
          </p:cNvSpPr>
          <p:nvPr>
            <p:ph idx="1"/>
          </p:nvPr>
        </p:nvSpPr>
        <p:spPr>
          <a:xfrm>
            <a:off x="304800" y="1143000"/>
            <a:ext cx="8686800" cy="5029200"/>
          </a:xfrm>
        </p:spPr>
        <p:txBody>
          <a:bodyPr/>
          <a:lstStyle/>
          <a:p>
            <a:pPr marL="0" indent="0">
              <a:buNone/>
            </a:pPr>
            <a:r>
              <a:rPr lang="en-US" sz="2800" dirty="0"/>
              <a:t>(8) Developmental personal protective equipment and specially designed parts, components, accessories, and attachments therefor, developed for the U.S. Department of Defense via contract or other funding authorization.</a:t>
            </a:r>
          </a:p>
          <a:p>
            <a:pPr>
              <a:buFont typeface="Arial" panose="020B0604020202020204" pitchFamily="34" charset="0"/>
              <a:buChar char="•"/>
            </a:pPr>
            <a:r>
              <a:rPr lang="en-US" sz="2000" dirty="0" smtClean="0"/>
              <a:t>Note </a:t>
            </a:r>
            <a:r>
              <a:rPr lang="en-US" sz="2000" dirty="0"/>
              <a:t>1 to paragraph (a)(8): This paragraph does not control personal protective equipment and specially designed parts, components, accessories, and attachments (a) in production, (b) determined to be subject to the EAR via a commodity jurisdiction determination (see §120.4 of this subchapter), or (c) identified in the relevant Department of Defense contract or other funding authorization as being developed for both civil and military applications.</a:t>
            </a:r>
          </a:p>
          <a:p>
            <a:pPr>
              <a:buFont typeface="Arial" panose="020B0604020202020204" pitchFamily="34" charset="0"/>
              <a:buChar char="•"/>
            </a:pPr>
            <a:r>
              <a:rPr lang="en-US" sz="2000" dirty="0" smtClean="0"/>
              <a:t>Note </a:t>
            </a:r>
            <a:r>
              <a:rPr lang="en-US" sz="2000" dirty="0"/>
              <a:t>2 to paragraph (a)(8): Note 1 does not apply to defense articles enumerated on the </a:t>
            </a:r>
            <a:r>
              <a:rPr lang="en-US" sz="2000" dirty="0" err="1"/>
              <a:t>USML</a:t>
            </a:r>
            <a:r>
              <a:rPr lang="en-US" sz="2000" dirty="0"/>
              <a:t>, whether in production or development.</a:t>
            </a:r>
          </a:p>
          <a:p>
            <a:pPr>
              <a:buFont typeface="Arial" panose="020B0604020202020204" pitchFamily="34" charset="0"/>
              <a:buChar char="•"/>
            </a:pPr>
            <a:r>
              <a:rPr lang="en-US" sz="2000" dirty="0" smtClean="0"/>
              <a:t>Note </a:t>
            </a:r>
            <a:r>
              <a:rPr lang="en-US" sz="2000" dirty="0"/>
              <a:t>3 to paragraph (a)(8): This paragraph is applicable only to those contracts and funding authorizations that are dated </a:t>
            </a:r>
            <a:r>
              <a:rPr lang="en-US" sz="2000" b="1" dirty="0"/>
              <a:t>January 5, 2015</a:t>
            </a:r>
            <a:r>
              <a:rPr lang="en-US" sz="2000" dirty="0"/>
              <a:t>, or later.</a:t>
            </a:r>
          </a:p>
        </p:txBody>
      </p:sp>
    </p:spTree>
    <p:extLst>
      <p:ext uri="{BB962C8B-B14F-4D97-AF65-F5344CB8AC3E}">
        <p14:creationId xmlns:p14="http://schemas.microsoft.com/office/powerpoint/2010/main" val="39662557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XI – Military Electronics</a:t>
            </a:r>
            <a:endParaRPr lang="en-US" dirty="0"/>
          </a:p>
        </p:txBody>
      </p:sp>
      <p:sp>
        <p:nvSpPr>
          <p:cNvPr id="3" name="Content Placeholder 2"/>
          <p:cNvSpPr>
            <a:spLocks noGrp="1"/>
          </p:cNvSpPr>
          <p:nvPr>
            <p:ph idx="1"/>
          </p:nvPr>
        </p:nvSpPr>
        <p:spPr>
          <a:xfrm>
            <a:off x="457200" y="1066800"/>
            <a:ext cx="8305800" cy="5638800"/>
          </a:xfrm>
        </p:spPr>
        <p:txBody>
          <a:bodyPr/>
          <a:lstStyle/>
          <a:p>
            <a:pPr marL="0" indent="0">
              <a:buNone/>
            </a:pPr>
            <a:r>
              <a:rPr lang="en-US" sz="2800" dirty="0" smtClean="0"/>
              <a:t>(</a:t>
            </a:r>
            <a:r>
              <a:rPr lang="en-US" sz="2800" dirty="0"/>
              <a:t>7) Developmental electronic equipment or systems funded by the Department of Defense via contract or other funding authorization;</a:t>
            </a:r>
          </a:p>
          <a:p>
            <a:r>
              <a:rPr lang="en-US" sz="2200" dirty="0" smtClean="0"/>
              <a:t>Note </a:t>
            </a:r>
            <a:r>
              <a:rPr lang="en-US" sz="2200" dirty="0"/>
              <a:t>1 to paragraph (a)(7): This paragraph does not control electronic systems or equipment (a) in production, (b) determined to be subject to the EAR via a commodity jurisdiction determination (see §120.4 of this subchapter), or (c) identified in the relevant Department of Defense contract or other funding authorization as being developed for both civil and military applications.</a:t>
            </a:r>
          </a:p>
          <a:p>
            <a:r>
              <a:rPr lang="en-US" sz="2200" dirty="0" smtClean="0"/>
              <a:t>Note </a:t>
            </a:r>
            <a:r>
              <a:rPr lang="en-US" sz="2200" dirty="0"/>
              <a:t>2 to paragraph (a)(7): Note 1 does not apply to defense articles enumerated on the </a:t>
            </a:r>
            <a:r>
              <a:rPr lang="en-US" sz="2200" dirty="0" err="1"/>
              <a:t>USML</a:t>
            </a:r>
            <a:r>
              <a:rPr lang="en-US" sz="2200" dirty="0"/>
              <a:t>, whether in production or development.</a:t>
            </a:r>
          </a:p>
          <a:p>
            <a:r>
              <a:rPr lang="en-US" sz="2200" dirty="0" smtClean="0"/>
              <a:t>Note </a:t>
            </a:r>
            <a:r>
              <a:rPr lang="en-US" sz="2200" dirty="0"/>
              <a:t>3 to paragraph (a)(7): This paragraph is applicable only to those contracts and funding authorizations that are dated </a:t>
            </a:r>
            <a:r>
              <a:rPr lang="en-US" sz="2200" b="1" dirty="0"/>
              <a:t>July 1, 2015</a:t>
            </a:r>
            <a:r>
              <a:rPr lang="en-US" sz="2200" dirty="0"/>
              <a:t>, or later.</a:t>
            </a:r>
          </a:p>
          <a:p>
            <a:endParaRPr lang="en-US" sz="28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59</a:t>
            </a:fld>
            <a:endParaRPr lang="en-US"/>
          </a:p>
        </p:txBody>
      </p:sp>
    </p:spTree>
    <p:extLst>
      <p:ext uri="{BB962C8B-B14F-4D97-AF65-F5344CB8AC3E}">
        <p14:creationId xmlns:p14="http://schemas.microsoft.com/office/powerpoint/2010/main" val="2303668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a:xfrm>
            <a:off x="304800" y="1023257"/>
            <a:ext cx="8610600" cy="3853543"/>
          </a:xfrm>
        </p:spPr>
        <p:txBody>
          <a:bodyPr/>
          <a:lstStyle/>
          <a:p>
            <a:pPr marL="0" indent="0">
              <a:buNone/>
            </a:pPr>
            <a:r>
              <a:rPr lang="en-US" sz="2800" b="1" i="1" dirty="0"/>
              <a:t>What are the warning signs of undue foreign interest in my technology or program?</a:t>
            </a:r>
          </a:p>
          <a:p>
            <a:r>
              <a:rPr lang="en-US" sz="2800" dirty="0" smtClean="0"/>
              <a:t>Unsolicited emails asking for a job, or for technical details about your technology</a:t>
            </a:r>
          </a:p>
          <a:p>
            <a:r>
              <a:rPr lang="en-US" sz="2800" dirty="0" smtClean="0"/>
              <a:t>Conferences – attendees you don’t know, approaching you and complimenting your work</a:t>
            </a:r>
          </a:p>
          <a:p>
            <a:r>
              <a:rPr lang="en-US" sz="2800" dirty="0" smtClean="0"/>
              <a:t>Offers of business partnerships, joint ventures</a:t>
            </a:r>
          </a:p>
          <a:p>
            <a:r>
              <a:rPr lang="en-US" sz="2800" dirty="0"/>
              <a:t>Cyber attacks, phishing</a:t>
            </a:r>
          </a:p>
          <a:p>
            <a:endParaRPr lang="en-US" sz="2800" dirty="0" smtClean="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6</a:t>
            </a:fld>
            <a:endParaRPr lang="en-US"/>
          </a:p>
        </p:txBody>
      </p:sp>
      <p:sp>
        <p:nvSpPr>
          <p:cNvPr id="6" name="Rectangle 5"/>
          <p:cNvSpPr/>
          <p:nvPr/>
        </p:nvSpPr>
        <p:spPr>
          <a:xfrm>
            <a:off x="381000" y="5096005"/>
            <a:ext cx="8305800" cy="1384995"/>
          </a:xfrm>
          <a:prstGeom prst="rect">
            <a:avLst/>
          </a:prstGeom>
          <a:solidFill>
            <a:schemeClr val="accent6">
              <a:lumMod val="40000"/>
              <a:lumOff val="60000"/>
            </a:schemeClr>
          </a:solidFill>
          <a:ln w="12700">
            <a:solidFill>
              <a:schemeClr val="tx1"/>
            </a:solidFill>
          </a:ln>
        </p:spPr>
        <p:txBody>
          <a:bodyPr wrap="square">
            <a:spAutoFit/>
          </a:bodyPr>
          <a:lstStyle/>
          <a:p>
            <a:r>
              <a:rPr lang="en-US" sz="2800" i="1" dirty="0">
                <a:latin typeface="+mn-lt"/>
              </a:rPr>
              <a:t>Beware of </a:t>
            </a:r>
            <a:r>
              <a:rPr lang="en-US" sz="2800" b="1" i="1" dirty="0">
                <a:latin typeface="+mn-lt"/>
              </a:rPr>
              <a:t>non-traditional collectors</a:t>
            </a:r>
            <a:r>
              <a:rPr lang="en-US" sz="2800" i="1" dirty="0">
                <a:latin typeface="+mn-lt"/>
              </a:rPr>
              <a:t>: </a:t>
            </a:r>
            <a:r>
              <a:rPr lang="en-US" sz="2800" i="1" dirty="0" smtClean="0">
                <a:latin typeface="+mn-lt"/>
              </a:rPr>
              <a:t>Businessmen</a:t>
            </a:r>
            <a:r>
              <a:rPr lang="en-US" sz="2800" i="1" dirty="0">
                <a:latin typeface="+mn-lt"/>
              </a:rPr>
              <a:t>, scientists, academics and graduate students used to gather </a:t>
            </a:r>
            <a:r>
              <a:rPr lang="en-US" sz="2800" i="1" dirty="0" smtClean="0">
                <a:latin typeface="+mn-lt"/>
              </a:rPr>
              <a:t>information about </a:t>
            </a:r>
            <a:r>
              <a:rPr lang="en-US" sz="2800" i="1" dirty="0">
                <a:latin typeface="+mn-lt"/>
              </a:rPr>
              <a:t>your intellectual </a:t>
            </a:r>
            <a:r>
              <a:rPr lang="en-US" sz="2800" i="1" dirty="0" smtClean="0">
                <a:latin typeface="+mn-lt"/>
              </a:rPr>
              <a:t>property</a:t>
            </a:r>
            <a:endParaRPr lang="en-US" sz="2800" i="1" dirty="0">
              <a:latin typeface="+mn-lt"/>
            </a:endParaRPr>
          </a:p>
        </p:txBody>
      </p:sp>
    </p:spTree>
    <p:extLst>
      <p:ext uri="{BB962C8B-B14F-4D97-AF65-F5344CB8AC3E}">
        <p14:creationId xmlns:p14="http://schemas.microsoft.com/office/powerpoint/2010/main" val="10835935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XIII- Materials and </a:t>
            </a:r>
            <a:r>
              <a:rPr lang="en-US" dirty="0" err="1" smtClean="0"/>
              <a:t>Misc</a:t>
            </a:r>
            <a:endParaRPr lang="en-US" dirty="0"/>
          </a:p>
        </p:txBody>
      </p:sp>
      <p:sp>
        <p:nvSpPr>
          <p:cNvPr id="3" name="Content Placeholder 2"/>
          <p:cNvSpPr>
            <a:spLocks noGrp="1"/>
          </p:cNvSpPr>
          <p:nvPr>
            <p:ph idx="1"/>
          </p:nvPr>
        </p:nvSpPr>
        <p:spPr>
          <a:xfrm>
            <a:off x="381000" y="1295400"/>
            <a:ext cx="8229600" cy="4525963"/>
          </a:xfrm>
        </p:spPr>
        <p:txBody>
          <a:bodyPr/>
          <a:lstStyle/>
          <a:p>
            <a:pPr marL="0" indent="0">
              <a:buNone/>
            </a:pPr>
            <a:r>
              <a:rPr lang="en-US" sz="2800" dirty="0" smtClean="0"/>
              <a:t>(e)(7</a:t>
            </a:r>
            <a:r>
              <a:rPr lang="en-US" sz="2800" dirty="0"/>
              <a:t>) Developmental armor funded by the Department of Defense via contract or other funding authorization.</a:t>
            </a:r>
          </a:p>
          <a:p>
            <a:pPr marL="0" indent="0">
              <a:buNone/>
            </a:pPr>
            <a:endParaRPr lang="en-US" sz="2000" dirty="0"/>
          </a:p>
          <a:p>
            <a:r>
              <a:rPr lang="en-US" sz="2000" dirty="0"/>
              <a:t>Note 1 to paragraph (e)(7): This paragraph does not control armor (a) in production, (b) determined to be subject to the EAR via a commodity jurisdiction determination (see §120.4 of this subchapter), or (c) identified in the relevant Department of Defense contract or other funding authorization as being developed for both civil and military applications.</a:t>
            </a:r>
          </a:p>
          <a:p>
            <a:endParaRPr lang="en-US" sz="2000" dirty="0"/>
          </a:p>
          <a:p>
            <a:r>
              <a:rPr lang="en-US" sz="2000" dirty="0"/>
              <a:t>Note 2 to paragraph (e)(7): Note 1 does not apply to defense articles enumerated on the </a:t>
            </a:r>
            <a:r>
              <a:rPr lang="en-US" sz="2000" dirty="0" err="1"/>
              <a:t>USML</a:t>
            </a:r>
            <a:r>
              <a:rPr lang="en-US" sz="2000" dirty="0"/>
              <a:t>, whether in production or development.</a:t>
            </a:r>
          </a:p>
          <a:p>
            <a:endParaRPr lang="en-US" sz="2000" dirty="0"/>
          </a:p>
          <a:p>
            <a:r>
              <a:rPr lang="en-US" sz="2000" dirty="0"/>
              <a:t>Note 3 to paragraph (e)(7): This provision is applicable to those contracts and funding authorizations that are dated </a:t>
            </a:r>
            <a:r>
              <a:rPr lang="en-US" sz="2000" b="1" dirty="0"/>
              <a:t>July 8, 2014</a:t>
            </a:r>
            <a:r>
              <a:rPr lang="en-US" sz="2000" dirty="0"/>
              <a:t>, or later.</a:t>
            </a:r>
          </a:p>
          <a:p>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60</a:t>
            </a:fld>
            <a:endParaRPr lang="en-US"/>
          </a:p>
        </p:txBody>
      </p:sp>
    </p:spTree>
    <p:extLst>
      <p:ext uri="{BB962C8B-B14F-4D97-AF65-F5344CB8AC3E}">
        <p14:creationId xmlns:p14="http://schemas.microsoft.com/office/powerpoint/2010/main" val="38156164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XV- Spacecraft</a:t>
            </a:r>
            <a:endParaRPr lang="en-US" dirty="0"/>
          </a:p>
        </p:txBody>
      </p:sp>
      <p:sp>
        <p:nvSpPr>
          <p:cNvPr id="3" name="Content Placeholder 2"/>
          <p:cNvSpPr>
            <a:spLocks noGrp="1"/>
          </p:cNvSpPr>
          <p:nvPr>
            <p:ph idx="1"/>
          </p:nvPr>
        </p:nvSpPr>
        <p:spPr>
          <a:xfrm>
            <a:off x="457200" y="1295400"/>
            <a:ext cx="8229600" cy="4525963"/>
          </a:xfrm>
        </p:spPr>
        <p:txBody>
          <a:bodyPr/>
          <a:lstStyle/>
          <a:p>
            <a:pPr marL="0" indent="0">
              <a:buNone/>
            </a:pPr>
            <a:r>
              <a:rPr lang="en-US" sz="2400" dirty="0" smtClean="0"/>
              <a:t>(</a:t>
            </a:r>
            <a:r>
              <a:rPr lang="en-US" sz="2400" dirty="0"/>
              <a:t>e) Spacecraft parts, components, accessories, attachments, equipment, or systems, as follows:</a:t>
            </a:r>
          </a:p>
          <a:p>
            <a:pPr marL="0" indent="0">
              <a:buNone/>
            </a:pPr>
            <a:r>
              <a:rPr lang="en-US" sz="2400" dirty="0"/>
              <a:t> </a:t>
            </a:r>
            <a:r>
              <a:rPr lang="en-US" sz="2400" dirty="0" smtClean="0"/>
              <a:t>(</a:t>
            </a:r>
            <a:r>
              <a:rPr lang="en-US" sz="2400" dirty="0"/>
              <a:t>18) Secondary or hosted payload, and specially designed parts and components therefor, developed with Department of Defense-funding;</a:t>
            </a:r>
          </a:p>
          <a:p>
            <a:r>
              <a:rPr lang="en-US" sz="1800" dirty="0" smtClean="0"/>
              <a:t>Note </a:t>
            </a:r>
            <a:r>
              <a:rPr lang="en-US" sz="1800" dirty="0"/>
              <a:t>1 to paragraph (e)(18): This paragraph does not control payloads that are (a) determined to be subject to the EAR via a commodity jurisdiction determination (see §120.4 of this subchapter), or (b) identified in the relevant Department of Defense contract or other funding authorization or agreement as being developed for both military and either civil or commercial applications.</a:t>
            </a:r>
          </a:p>
          <a:p>
            <a:r>
              <a:rPr lang="en-US" sz="1800" dirty="0" smtClean="0"/>
              <a:t>Note </a:t>
            </a:r>
            <a:r>
              <a:rPr lang="en-US" sz="1800" dirty="0"/>
              <a:t>2 to paragraph (e)(18): This paragraph is applicable only to those contracts or funding authorizations or agreements that are dated </a:t>
            </a:r>
            <a:r>
              <a:rPr lang="en-US" sz="1800" b="1" dirty="0"/>
              <a:t>May 13, 2015</a:t>
            </a:r>
            <a:r>
              <a:rPr lang="en-US" sz="1800" dirty="0"/>
              <a:t>, or later.</a:t>
            </a:r>
          </a:p>
          <a:p>
            <a:endParaRPr lang="en-US" sz="9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61</a:t>
            </a:fld>
            <a:endParaRPr lang="en-US"/>
          </a:p>
        </p:txBody>
      </p:sp>
    </p:spTree>
    <p:extLst>
      <p:ext uri="{BB962C8B-B14F-4D97-AF65-F5344CB8AC3E}">
        <p14:creationId xmlns:p14="http://schemas.microsoft.com/office/powerpoint/2010/main" val="22261274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XX – Submersible Vessels</a:t>
            </a:r>
            <a:endParaRPr lang="en-US" dirty="0"/>
          </a:p>
        </p:txBody>
      </p:sp>
      <p:sp>
        <p:nvSpPr>
          <p:cNvPr id="3" name="Content Placeholder 2"/>
          <p:cNvSpPr>
            <a:spLocks noGrp="1"/>
          </p:cNvSpPr>
          <p:nvPr>
            <p:ph idx="1"/>
          </p:nvPr>
        </p:nvSpPr>
        <p:spPr>
          <a:xfrm>
            <a:off x="381000" y="1219200"/>
            <a:ext cx="8458200" cy="4525963"/>
          </a:xfrm>
        </p:spPr>
        <p:txBody>
          <a:bodyPr/>
          <a:lstStyle/>
          <a:p>
            <a:pPr marL="0" indent="0">
              <a:buNone/>
            </a:pPr>
            <a:r>
              <a:rPr lang="en-US" sz="2800" dirty="0"/>
              <a:t>(a) Submersible and semi-submersible vessels that are</a:t>
            </a:r>
            <a:r>
              <a:rPr lang="en-US" sz="2800" dirty="0" smtClean="0"/>
              <a:t>:</a:t>
            </a:r>
          </a:p>
          <a:p>
            <a:pPr marL="0" indent="0">
              <a:buNone/>
            </a:pPr>
            <a:r>
              <a:rPr lang="en-US" sz="2800" dirty="0"/>
              <a:t>(8) Developmental vessels funded by the Department of Defense via contract or other funding authorization.</a:t>
            </a:r>
          </a:p>
          <a:p>
            <a:r>
              <a:rPr lang="en-US" sz="2000" dirty="0" smtClean="0"/>
              <a:t>Note </a:t>
            </a:r>
            <a:r>
              <a:rPr lang="en-US" sz="2000" dirty="0"/>
              <a:t>1 to paragraph (a)(8): This paragraph does not control vessels, and specially designed parts, components, accessories, attachments, and associated equipment therefor, (a) in production, (b) determined to be subject to the EAR via a commodity jurisdiction determination (see §120.4 of this subchapter) or (c) identified in the relevant Department of Defense contract or other funding authorization as being developed for both civil and military applications.</a:t>
            </a:r>
          </a:p>
          <a:p>
            <a:r>
              <a:rPr lang="en-US" sz="2000" dirty="0" smtClean="0"/>
              <a:t>Note </a:t>
            </a:r>
            <a:r>
              <a:rPr lang="en-US" sz="2000" dirty="0"/>
              <a:t>2 to paragraph (a)(8): Note 1 does not apply to defense articles enumerated on the U.S. Munitions List, whether in production or development.</a:t>
            </a:r>
          </a:p>
          <a:p>
            <a:r>
              <a:rPr lang="en-US" sz="2000" dirty="0" smtClean="0"/>
              <a:t>Note </a:t>
            </a:r>
            <a:r>
              <a:rPr lang="en-US" sz="2000" dirty="0"/>
              <a:t>3 to paragraph (a)(8): This provision is applicable to those contracts and funding authorizations that are dated </a:t>
            </a:r>
            <a:r>
              <a:rPr lang="en-US" sz="2000" b="1" dirty="0"/>
              <a:t>July 8, 2014</a:t>
            </a:r>
            <a:r>
              <a:rPr lang="en-US" sz="2000" dirty="0"/>
              <a:t>, or later.</a:t>
            </a:r>
          </a:p>
          <a:p>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62</a:t>
            </a:fld>
            <a:endParaRPr lang="en-US"/>
          </a:p>
        </p:txBody>
      </p:sp>
    </p:spTree>
    <p:extLst>
      <p:ext uri="{BB962C8B-B14F-4D97-AF65-F5344CB8AC3E}">
        <p14:creationId xmlns:p14="http://schemas.microsoft.com/office/powerpoint/2010/main" val="22586094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ITAR</a:t>
            </a:r>
            <a:r>
              <a:rPr lang="en-US" dirty="0" smtClean="0"/>
              <a:t> – Registration Required</a:t>
            </a:r>
            <a:endParaRPr lang="en-US" dirty="0"/>
          </a:p>
        </p:txBody>
      </p:sp>
      <p:sp>
        <p:nvSpPr>
          <p:cNvPr id="3" name="Content Placeholder 2"/>
          <p:cNvSpPr>
            <a:spLocks noGrp="1"/>
          </p:cNvSpPr>
          <p:nvPr>
            <p:ph idx="1"/>
          </p:nvPr>
        </p:nvSpPr>
        <p:spPr>
          <a:xfrm>
            <a:off x="0" y="990600"/>
            <a:ext cx="9067800" cy="5334000"/>
          </a:xfrm>
        </p:spPr>
        <p:txBody>
          <a:bodyPr/>
          <a:lstStyle/>
          <a:p>
            <a:r>
              <a:rPr lang="en-US" sz="2400" dirty="0"/>
              <a:t>All manufacturers, exporters, and brokers of defense articles, related technical data and defense services as defined on the United States Munitions List (Part 121 of the </a:t>
            </a:r>
            <a:r>
              <a:rPr lang="en-US" sz="2400" dirty="0" err="1"/>
              <a:t>ITAR</a:t>
            </a:r>
            <a:r>
              <a:rPr lang="en-US" sz="2400" dirty="0"/>
              <a:t>) </a:t>
            </a:r>
            <a:r>
              <a:rPr lang="en-US" sz="2400" dirty="0" smtClean="0"/>
              <a:t>are </a:t>
            </a:r>
            <a:r>
              <a:rPr lang="en-US" sz="2400" dirty="0"/>
              <a:t>required to register with the </a:t>
            </a:r>
            <a:r>
              <a:rPr lang="en-US" sz="2400" dirty="0" smtClean="0"/>
              <a:t>Directorate </a:t>
            </a:r>
            <a:r>
              <a:rPr lang="en-US" sz="2400" dirty="0"/>
              <a:t>of Defense Trade Controls (</a:t>
            </a:r>
            <a:r>
              <a:rPr lang="en-US" sz="2400" dirty="0" err="1"/>
              <a:t>DDTC</a:t>
            </a:r>
            <a:r>
              <a:rPr lang="en-US" sz="2400" dirty="0" smtClean="0"/>
              <a:t>) (within the State Department). </a:t>
            </a:r>
          </a:p>
          <a:p>
            <a:pPr lvl="1"/>
            <a:r>
              <a:rPr lang="en-US" sz="1800" dirty="0" smtClean="0"/>
              <a:t>Registration </a:t>
            </a:r>
            <a:r>
              <a:rPr lang="en-US" sz="1800" dirty="0"/>
              <a:t>is primarily a means to provide the U.S. Government with necessary information on who is involved in certain manufacturing, exporting and brokering activities. </a:t>
            </a:r>
            <a:endParaRPr lang="en-US" sz="1800" dirty="0" smtClean="0"/>
          </a:p>
          <a:p>
            <a:pPr lvl="1"/>
            <a:r>
              <a:rPr lang="en-US" sz="1800" dirty="0" smtClean="0"/>
              <a:t>Registration </a:t>
            </a:r>
            <a:r>
              <a:rPr lang="en-US" sz="1800" dirty="0"/>
              <a:t>does not confer any export rights or privileges, but is a precondition for the issuance of any license or other approval for export.</a:t>
            </a:r>
          </a:p>
          <a:p>
            <a:r>
              <a:rPr lang="en-US" sz="2400" dirty="0" smtClean="0"/>
              <a:t>Manufacturers/Exporters:  Per </a:t>
            </a:r>
            <a:r>
              <a:rPr lang="en-US" sz="2400" dirty="0" err="1"/>
              <a:t>ITAR</a:t>
            </a:r>
            <a:r>
              <a:rPr lang="en-US" sz="2400" dirty="0"/>
              <a:t> §122.1, any person who engages in the United States in the business of either manufacturing or exporting or temporarily importing defense articles or furnishing defense services is required to register with </a:t>
            </a:r>
            <a:r>
              <a:rPr lang="en-US" sz="2400" dirty="0" err="1"/>
              <a:t>DDTC</a:t>
            </a:r>
            <a:r>
              <a:rPr lang="en-US" sz="2400" dirty="0"/>
              <a:t>. </a:t>
            </a:r>
            <a:r>
              <a:rPr lang="en-US" sz="2400" dirty="0" smtClean="0"/>
              <a:t> </a:t>
            </a:r>
          </a:p>
          <a:p>
            <a:pPr lvl="1"/>
            <a:r>
              <a:rPr lang="en-US" sz="1800" dirty="0" smtClean="0"/>
              <a:t>Manufacturers </a:t>
            </a:r>
            <a:r>
              <a:rPr lang="en-US" sz="1800" dirty="0"/>
              <a:t>who do not engage in exporting must nevertheless register.</a:t>
            </a:r>
          </a:p>
          <a:p>
            <a:pPr marL="0" indent="0">
              <a:buNone/>
            </a:pP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63</a:t>
            </a:fld>
            <a:endParaRPr lang="en-US"/>
          </a:p>
        </p:txBody>
      </p:sp>
    </p:spTree>
    <p:extLst>
      <p:ext uri="{BB962C8B-B14F-4D97-AF65-F5344CB8AC3E}">
        <p14:creationId xmlns:p14="http://schemas.microsoft.com/office/powerpoint/2010/main" val="8641820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162800" cy="990600"/>
          </a:xfrm>
        </p:spPr>
        <p:txBody>
          <a:bodyPr/>
          <a:lstStyle/>
          <a:p>
            <a:r>
              <a:rPr lang="en-US" dirty="0" err="1" smtClean="0"/>
              <a:t>DN</a:t>
            </a:r>
            <a:r>
              <a:rPr lang="en-US" dirty="0" smtClean="0"/>
              <a:t>/</a:t>
            </a:r>
            <a:r>
              <a:rPr lang="en-US" dirty="0" err="1" smtClean="0"/>
              <a:t>TCN</a:t>
            </a:r>
            <a:r>
              <a:rPr lang="en-US" dirty="0" smtClean="0"/>
              <a:t> – Applicable </a:t>
            </a:r>
            <a:r>
              <a:rPr lang="en-US" dirty="0" err="1" smtClean="0"/>
              <a:t>ITAR</a:t>
            </a:r>
            <a:r>
              <a:rPr lang="en-US" dirty="0" smtClean="0"/>
              <a:t> sections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a:t>§124.16   Special retransfer authorizations for unclassified technical data and defense services to member states of NATO and the European Union, Australia, Japan, New Zealand, and Switzerland.</a:t>
            </a:r>
          </a:p>
          <a:p>
            <a:r>
              <a:rPr lang="en-US" dirty="0"/>
              <a:t>§126.18   Exemptions regarding intra-company, intra-organization, and intra-governmental transfers to employees who are dual nationals or third-country nationals.</a:t>
            </a:r>
          </a:p>
          <a:p>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64</a:t>
            </a:fld>
            <a:endParaRPr lang="en-US"/>
          </a:p>
        </p:txBody>
      </p:sp>
    </p:spTree>
    <p:extLst>
      <p:ext uri="{BB962C8B-B14F-4D97-AF65-F5344CB8AC3E}">
        <p14:creationId xmlns:p14="http://schemas.microsoft.com/office/powerpoint/2010/main" val="27502718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400800" cy="990600"/>
          </a:xfrm>
        </p:spPr>
        <p:txBody>
          <a:bodyPr/>
          <a:lstStyle/>
          <a:p>
            <a:r>
              <a:rPr lang="en-US" dirty="0" smtClean="0"/>
              <a:t>Navy Research Funding 101</a:t>
            </a:r>
            <a:endParaRPr lang="en-US" dirty="0"/>
          </a:p>
        </p:txBody>
      </p:sp>
      <p:sp>
        <p:nvSpPr>
          <p:cNvPr id="3" name="Content Placeholder 2"/>
          <p:cNvSpPr>
            <a:spLocks noGrp="1"/>
          </p:cNvSpPr>
          <p:nvPr>
            <p:ph idx="1"/>
          </p:nvPr>
        </p:nvSpPr>
        <p:spPr>
          <a:xfrm>
            <a:off x="228600" y="990600"/>
            <a:ext cx="8763000" cy="4191000"/>
          </a:xfrm>
        </p:spPr>
        <p:txBody>
          <a:bodyPr/>
          <a:lstStyle/>
          <a:p>
            <a:r>
              <a:rPr lang="en-US" sz="2800" dirty="0" smtClean="0"/>
              <a:t>Research</a:t>
            </a:r>
            <a:r>
              <a:rPr lang="en-US" sz="2800" dirty="0"/>
              <a:t>, Development, Test &amp; </a:t>
            </a:r>
            <a:r>
              <a:rPr lang="en-US" sz="2800" dirty="0" smtClean="0"/>
              <a:t>Evaluation, Navy (</a:t>
            </a:r>
            <a:r>
              <a:rPr lang="en-US" sz="2800" dirty="0" err="1" smtClean="0"/>
              <a:t>RDT&amp;E,N</a:t>
            </a:r>
            <a:r>
              <a:rPr lang="en-US" sz="2800" dirty="0" smtClean="0"/>
              <a:t>) is divided into 7 Budget </a:t>
            </a:r>
            <a:r>
              <a:rPr lang="en-US" sz="2800" dirty="0"/>
              <a:t>Activities (BA</a:t>
            </a:r>
            <a:r>
              <a:rPr lang="en-US" sz="2800" dirty="0" smtClean="0"/>
              <a:t>):</a:t>
            </a:r>
            <a:endParaRPr lang="en-US" sz="2800" dirty="0"/>
          </a:p>
          <a:p>
            <a:pPr lvl="1">
              <a:lnSpc>
                <a:spcPct val="90000"/>
              </a:lnSpc>
              <a:spcBef>
                <a:spcPts val="600"/>
              </a:spcBef>
              <a:buFont typeface="Arial" panose="020B0604020202020204" pitchFamily="34" charset="0"/>
              <a:buChar char="•"/>
            </a:pPr>
            <a:r>
              <a:rPr lang="en-US" sz="2400" dirty="0" smtClean="0"/>
              <a:t>BA </a:t>
            </a:r>
            <a:r>
              <a:rPr lang="en-US" sz="2400" dirty="0"/>
              <a:t>1: Basic </a:t>
            </a:r>
            <a:r>
              <a:rPr lang="en-US" sz="2400" dirty="0" smtClean="0"/>
              <a:t>Research (6.1)</a:t>
            </a:r>
            <a:endParaRPr lang="en-US" sz="2400" dirty="0"/>
          </a:p>
          <a:p>
            <a:pPr lvl="1">
              <a:lnSpc>
                <a:spcPct val="90000"/>
              </a:lnSpc>
              <a:spcBef>
                <a:spcPts val="600"/>
              </a:spcBef>
              <a:buFont typeface="Arial" panose="020B0604020202020204" pitchFamily="34" charset="0"/>
              <a:buChar char="•"/>
            </a:pPr>
            <a:r>
              <a:rPr lang="en-US" sz="2400" dirty="0" smtClean="0"/>
              <a:t>BA </a:t>
            </a:r>
            <a:r>
              <a:rPr lang="en-US" sz="2400" dirty="0"/>
              <a:t>2: Applied </a:t>
            </a:r>
            <a:r>
              <a:rPr lang="en-US" sz="2400" dirty="0" smtClean="0"/>
              <a:t>Research (6.2)</a:t>
            </a:r>
            <a:endParaRPr lang="en-US" sz="2400" dirty="0"/>
          </a:p>
          <a:p>
            <a:pPr lvl="1">
              <a:lnSpc>
                <a:spcPct val="90000"/>
              </a:lnSpc>
              <a:spcBef>
                <a:spcPts val="600"/>
              </a:spcBef>
              <a:buFont typeface="Arial" panose="020B0604020202020204" pitchFamily="34" charset="0"/>
              <a:buChar char="•"/>
            </a:pPr>
            <a:r>
              <a:rPr lang="en-US" sz="2400" dirty="0" smtClean="0"/>
              <a:t>BA </a:t>
            </a:r>
            <a:r>
              <a:rPr lang="en-US" sz="2400" dirty="0"/>
              <a:t>3: Advanced Technology </a:t>
            </a:r>
            <a:r>
              <a:rPr lang="en-US" sz="2400" dirty="0">
                <a:solidFill>
                  <a:srgbClr val="FF0000"/>
                </a:solidFill>
              </a:rPr>
              <a:t>Development</a:t>
            </a:r>
            <a:r>
              <a:rPr lang="en-US" sz="2400" dirty="0"/>
              <a:t> </a:t>
            </a:r>
            <a:r>
              <a:rPr lang="en-US" sz="2400" dirty="0" smtClean="0"/>
              <a:t>(6.3)</a:t>
            </a:r>
            <a:endParaRPr lang="en-US" sz="2400" dirty="0"/>
          </a:p>
          <a:p>
            <a:pPr lvl="1">
              <a:lnSpc>
                <a:spcPct val="90000"/>
              </a:lnSpc>
              <a:spcBef>
                <a:spcPts val="600"/>
              </a:spcBef>
              <a:buFont typeface="Arial" panose="020B0604020202020204" pitchFamily="34" charset="0"/>
              <a:buChar char="•"/>
            </a:pPr>
            <a:r>
              <a:rPr lang="en-US" sz="2400" dirty="0" smtClean="0"/>
              <a:t>BA </a:t>
            </a:r>
            <a:r>
              <a:rPr lang="en-US" sz="2400" dirty="0"/>
              <a:t>4: Advanced Component </a:t>
            </a:r>
            <a:r>
              <a:rPr lang="en-US" sz="2400" dirty="0">
                <a:solidFill>
                  <a:srgbClr val="FF0000"/>
                </a:solidFill>
              </a:rPr>
              <a:t>Development</a:t>
            </a:r>
            <a:r>
              <a:rPr lang="en-US" sz="2400" dirty="0"/>
              <a:t> and Prototypes </a:t>
            </a:r>
            <a:r>
              <a:rPr lang="en-US" sz="2400" dirty="0" smtClean="0"/>
              <a:t>(6.4)</a:t>
            </a:r>
            <a:endParaRPr lang="en-US" sz="2400" dirty="0"/>
          </a:p>
          <a:p>
            <a:pPr lvl="1">
              <a:lnSpc>
                <a:spcPct val="90000"/>
              </a:lnSpc>
              <a:spcBef>
                <a:spcPts val="600"/>
              </a:spcBef>
              <a:buFont typeface="Arial" panose="020B0604020202020204" pitchFamily="34" charset="0"/>
              <a:buChar char="•"/>
            </a:pPr>
            <a:r>
              <a:rPr lang="en-US" sz="2400" dirty="0" smtClean="0"/>
              <a:t>BA </a:t>
            </a:r>
            <a:r>
              <a:rPr lang="en-US" sz="2400" dirty="0"/>
              <a:t>5: System </a:t>
            </a:r>
            <a:r>
              <a:rPr lang="en-US" sz="2400" dirty="0">
                <a:solidFill>
                  <a:srgbClr val="FF0000"/>
                </a:solidFill>
              </a:rPr>
              <a:t>Development</a:t>
            </a:r>
            <a:r>
              <a:rPr lang="en-US" sz="2400" dirty="0"/>
              <a:t> and Demonstration </a:t>
            </a:r>
            <a:r>
              <a:rPr lang="en-US" sz="2400" dirty="0" smtClean="0"/>
              <a:t>(6.5)</a:t>
            </a:r>
            <a:endParaRPr lang="en-US" sz="2400" dirty="0"/>
          </a:p>
          <a:p>
            <a:pPr lvl="1">
              <a:lnSpc>
                <a:spcPct val="90000"/>
              </a:lnSpc>
              <a:spcBef>
                <a:spcPts val="600"/>
              </a:spcBef>
              <a:buFont typeface="Arial" panose="020B0604020202020204" pitchFamily="34" charset="0"/>
              <a:buChar char="•"/>
            </a:pPr>
            <a:r>
              <a:rPr lang="en-US" sz="2400" dirty="0" smtClean="0"/>
              <a:t>BA </a:t>
            </a:r>
            <a:r>
              <a:rPr lang="en-US" sz="2400" dirty="0"/>
              <a:t>6: R</a:t>
            </a:r>
            <a:r>
              <a:rPr lang="en-US" sz="2400" dirty="0">
                <a:solidFill>
                  <a:srgbClr val="FF0000"/>
                </a:solidFill>
              </a:rPr>
              <a:t>D</a:t>
            </a:r>
            <a:r>
              <a:rPr lang="en-US" sz="2400" dirty="0"/>
              <a:t>T&amp;E Management </a:t>
            </a:r>
            <a:r>
              <a:rPr lang="en-US" sz="2400" dirty="0" smtClean="0"/>
              <a:t>Support (6.6)</a:t>
            </a:r>
            <a:endParaRPr lang="en-US" sz="2400" dirty="0"/>
          </a:p>
          <a:p>
            <a:pPr lvl="1">
              <a:lnSpc>
                <a:spcPct val="90000"/>
              </a:lnSpc>
              <a:spcBef>
                <a:spcPts val="600"/>
              </a:spcBef>
              <a:buFont typeface="Arial" panose="020B0604020202020204" pitchFamily="34" charset="0"/>
              <a:buChar char="•"/>
            </a:pPr>
            <a:r>
              <a:rPr lang="en-US" sz="2400" dirty="0" smtClean="0"/>
              <a:t>BA </a:t>
            </a:r>
            <a:r>
              <a:rPr lang="en-US" sz="2400" dirty="0"/>
              <a:t>7: Operational Systems </a:t>
            </a:r>
            <a:r>
              <a:rPr lang="en-US" sz="2400" dirty="0" smtClean="0">
                <a:solidFill>
                  <a:srgbClr val="FF0000"/>
                </a:solidFill>
              </a:rPr>
              <a:t>Development</a:t>
            </a:r>
            <a:r>
              <a:rPr lang="en-US" sz="2400" dirty="0" smtClean="0"/>
              <a:t> (6.7)</a:t>
            </a:r>
          </a:p>
        </p:txBody>
      </p:sp>
      <p:sp>
        <p:nvSpPr>
          <p:cNvPr id="4" name="Slide Number Placeholder 3"/>
          <p:cNvSpPr>
            <a:spLocks noGrp="1"/>
          </p:cNvSpPr>
          <p:nvPr>
            <p:ph type="sldNum" sz="quarter" idx="12"/>
          </p:nvPr>
        </p:nvSpPr>
        <p:spPr/>
        <p:txBody>
          <a:bodyPr/>
          <a:lstStyle/>
          <a:p>
            <a:pPr algn="ctr">
              <a:defRPr/>
            </a:pPr>
            <a:fld id="{61533CF6-C69A-4170-8BDF-E994C3D2AAB5}" type="slidenum">
              <a:rPr lang="en-US" smtClean="0"/>
              <a:pPr algn="ctr">
                <a:defRPr/>
              </a:pPr>
              <a:t>65</a:t>
            </a:fld>
            <a:endParaRPr lang="en-US" dirty="0"/>
          </a:p>
        </p:txBody>
      </p:sp>
      <p:sp>
        <p:nvSpPr>
          <p:cNvPr id="5" name="Rectangle 4"/>
          <p:cNvSpPr/>
          <p:nvPr/>
        </p:nvSpPr>
        <p:spPr>
          <a:xfrm>
            <a:off x="685800" y="5054603"/>
            <a:ext cx="7511142" cy="1200329"/>
          </a:xfrm>
          <a:prstGeom prst="rect">
            <a:avLst/>
          </a:prstGeom>
          <a:solidFill>
            <a:schemeClr val="accent2">
              <a:lumMod val="20000"/>
              <a:lumOff val="80000"/>
            </a:schemeClr>
          </a:solidFill>
          <a:ln w="60325" cmpd="sng">
            <a:solidFill>
              <a:schemeClr val="accent2">
                <a:lumMod val="75000"/>
              </a:schemeClr>
            </a:solidFill>
          </a:ln>
          <a:effectLst>
            <a:glow rad="63500">
              <a:schemeClr val="accent2">
                <a:satMod val="175000"/>
                <a:alpha val="40000"/>
              </a:schemeClr>
            </a:glow>
          </a:effectLst>
        </p:spPr>
        <p:txBody>
          <a:bodyPr wrap="square">
            <a:spAutoFit/>
          </a:bodyPr>
          <a:lstStyle/>
          <a:p>
            <a:pPr algn="ctr"/>
            <a:r>
              <a:rPr lang="en-US" sz="2400" dirty="0" smtClean="0"/>
              <a:t>In some cases, “developmental” </a:t>
            </a:r>
            <a:r>
              <a:rPr lang="en-US" sz="2400" dirty="0"/>
              <a:t>items funded by </a:t>
            </a:r>
            <a:r>
              <a:rPr lang="en-US" sz="2400" dirty="0" smtClean="0"/>
              <a:t>DoD are now export controlled</a:t>
            </a:r>
            <a:r>
              <a:rPr lang="en-US" sz="2400" dirty="0"/>
              <a:t> </a:t>
            </a:r>
            <a:r>
              <a:rPr lang="en-US" sz="2400" dirty="0" smtClean="0"/>
              <a:t>under </a:t>
            </a:r>
          </a:p>
          <a:p>
            <a:pPr algn="ctr"/>
            <a:r>
              <a:rPr lang="en-US" sz="2400" dirty="0" smtClean="0"/>
              <a:t>International Traffic in Arms Regulations (</a:t>
            </a:r>
            <a:r>
              <a:rPr lang="en-US" sz="2400" dirty="0" err="1" smtClean="0"/>
              <a:t>ITAR</a:t>
            </a:r>
            <a:r>
              <a:rPr lang="en-US" sz="2400" dirty="0" smtClean="0"/>
              <a:t>) </a:t>
            </a:r>
            <a:endParaRPr lang="en-US" sz="2400" dirty="0"/>
          </a:p>
        </p:txBody>
      </p:sp>
    </p:spTree>
    <p:extLst>
      <p:ext uri="{BB962C8B-B14F-4D97-AF65-F5344CB8AC3E}">
        <p14:creationId xmlns:p14="http://schemas.microsoft.com/office/powerpoint/2010/main" val="31842319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776C86-6ED2-4CAF-BE62-B8D026410E58}" type="slidenum">
              <a:rPr lang="en-US" altLang="en-US" smtClean="0"/>
              <a:pPr eaLnBrk="1" hangingPunct="1"/>
              <a:t>66</a:t>
            </a:fld>
            <a:endParaRPr lang="en-US" altLang="en-US" smtClean="0"/>
          </a:p>
        </p:txBody>
      </p:sp>
      <p:sp>
        <p:nvSpPr>
          <p:cNvPr id="10243" name="Rectangle 2"/>
          <p:cNvSpPr>
            <a:spLocks noGrp="1" noChangeArrowheads="1"/>
          </p:cNvSpPr>
          <p:nvPr>
            <p:ph type="title"/>
          </p:nvPr>
        </p:nvSpPr>
        <p:spPr>
          <a:xfrm>
            <a:off x="1925638" y="196850"/>
            <a:ext cx="6705600" cy="685800"/>
          </a:xfrm>
        </p:spPr>
        <p:txBody>
          <a:bodyPr/>
          <a:lstStyle/>
          <a:p>
            <a:r>
              <a:rPr lang="en-US" altLang="en-US" dirty="0" smtClean="0"/>
              <a:t>Why Does Funding Matter?</a:t>
            </a:r>
          </a:p>
        </p:txBody>
      </p:sp>
      <p:sp>
        <p:nvSpPr>
          <p:cNvPr id="10244" name="Rectangle 3"/>
          <p:cNvSpPr>
            <a:spLocks noGrp="1" noChangeArrowheads="1"/>
          </p:cNvSpPr>
          <p:nvPr>
            <p:ph type="body" idx="1"/>
          </p:nvPr>
        </p:nvSpPr>
        <p:spPr>
          <a:xfrm>
            <a:off x="252413" y="1004888"/>
            <a:ext cx="4968875" cy="5667375"/>
          </a:xfrm>
        </p:spPr>
        <p:txBody>
          <a:bodyPr/>
          <a:lstStyle/>
          <a:p>
            <a:r>
              <a:rPr lang="en-US" altLang="en-US" dirty="0" smtClean="0"/>
              <a:t>The type of funding DIRECTLY impacts the policy on sharing and release of unclassified research, including export controls</a:t>
            </a:r>
          </a:p>
          <a:p>
            <a:r>
              <a:rPr lang="en-US" altLang="en-US" dirty="0" smtClean="0"/>
              <a:t>Governing documents:</a:t>
            </a:r>
          </a:p>
          <a:p>
            <a:pPr lvl="1"/>
            <a:r>
              <a:rPr lang="en-US" altLang="en-US" dirty="0" err="1" smtClean="0"/>
              <a:t>NSDD</a:t>
            </a:r>
            <a:r>
              <a:rPr lang="en-US" altLang="en-US" dirty="0" smtClean="0"/>
              <a:t> 189, 21 SEP 1985 </a:t>
            </a:r>
          </a:p>
          <a:p>
            <a:pPr lvl="1"/>
            <a:r>
              <a:rPr lang="en-US" altLang="en-US" dirty="0" smtClean="0"/>
              <a:t>USD (</a:t>
            </a:r>
            <a:r>
              <a:rPr lang="en-US" altLang="en-US" dirty="0" err="1" smtClean="0"/>
              <a:t>AT&amp;L</a:t>
            </a:r>
            <a:r>
              <a:rPr lang="en-US" altLang="en-US" dirty="0" smtClean="0"/>
              <a:t>) Memo, 24 MAY 2010</a:t>
            </a:r>
          </a:p>
          <a:p>
            <a:endParaRPr lang="en-US" altLang="en-US" dirty="0" smtClean="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257800" y="1219200"/>
            <a:ext cx="2988126" cy="37842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5"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2819400"/>
            <a:ext cx="2952750" cy="3914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982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315200" cy="990600"/>
          </a:xfrm>
        </p:spPr>
        <p:txBody>
          <a:bodyPr/>
          <a:lstStyle/>
          <a:p>
            <a:r>
              <a:rPr lang="en-US" dirty="0" err="1" smtClean="0"/>
              <a:t>NSDD</a:t>
            </a:r>
            <a:r>
              <a:rPr lang="en-US" dirty="0" smtClean="0"/>
              <a:t> 189</a:t>
            </a:r>
            <a:endParaRPr lang="en-US" dirty="0"/>
          </a:p>
        </p:txBody>
      </p:sp>
      <p:sp>
        <p:nvSpPr>
          <p:cNvPr id="3" name="Content Placeholder 2"/>
          <p:cNvSpPr>
            <a:spLocks noGrp="1"/>
          </p:cNvSpPr>
          <p:nvPr>
            <p:ph idx="1"/>
          </p:nvPr>
        </p:nvSpPr>
        <p:spPr>
          <a:xfrm>
            <a:off x="81148" y="1066800"/>
            <a:ext cx="9067800" cy="4648200"/>
          </a:xfrm>
        </p:spPr>
        <p:txBody>
          <a:bodyPr/>
          <a:lstStyle/>
          <a:p>
            <a:pPr>
              <a:lnSpc>
                <a:spcPct val="90000"/>
              </a:lnSpc>
              <a:spcBef>
                <a:spcPts val="600"/>
              </a:spcBef>
            </a:pPr>
            <a:r>
              <a:rPr lang="en-US" dirty="0" smtClean="0"/>
              <a:t>National </a:t>
            </a:r>
            <a:r>
              <a:rPr lang="en-US" dirty="0"/>
              <a:t>Security Decision Directive 189 </a:t>
            </a:r>
            <a:r>
              <a:rPr lang="en-US" i="1" dirty="0" smtClean="0"/>
              <a:t>National </a:t>
            </a:r>
            <a:r>
              <a:rPr lang="en-US" i="1" dirty="0"/>
              <a:t>Policy on the Transfer of Scientific, Technical, and Engineering </a:t>
            </a:r>
            <a:r>
              <a:rPr lang="en-US" i="1" dirty="0" smtClean="0"/>
              <a:t>Information</a:t>
            </a:r>
            <a:r>
              <a:rPr lang="en-US" dirty="0" smtClean="0"/>
              <a:t>, September </a:t>
            </a:r>
            <a:r>
              <a:rPr lang="en-US" dirty="0"/>
              <a:t>1985, states</a:t>
            </a:r>
            <a:r>
              <a:rPr lang="en-US" dirty="0" smtClean="0"/>
              <a:t>: </a:t>
            </a:r>
          </a:p>
          <a:p>
            <a:pPr lvl="1">
              <a:lnSpc>
                <a:spcPct val="90000"/>
              </a:lnSpc>
              <a:spcBef>
                <a:spcPts val="600"/>
              </a:spcBef>
            </a:pPr>
            <a:r>
              <a:rPr lang="en-US" sz="3200" dirty="0" smtClean="0"/>
              <a:t>Products </a:t>
            </a:r>
            <a:r>
              <a:rPr lang="en-US" sz="3200" dirty="0"/>
              <a:t>of fundamental research remain </a:t>
            </a:r>
            <a:r>
              <a:rPr lang="en-US" sz="3200" dirty="0" smtClean="0"/>
              <a:t>unrestricted</a:t>
            </a:r>
          </a:p>
          <a:p>
            <a:pPr lvl="1">
              <a:lnSpc>
                <a:spcPct val="90000"/>
              </a:lnSpc>
              <a:spcBef>
                <a:spcPts val="600"/>
              </a:spcBef>
            </a:pPr>
            <a:r>
              <a:rPr lang="en-US" sz="3200" dirty="0" smtClean="0"/>
              <a:t>No </a:t>
            </a:r>
            <a:r>
              <a:rPr lang="en-US" sz="3200" dirty="0"/>
              <a:t>restriction may be placed upon the conduct or reporting </a:t>
            </a:r>
            <a:r>
              <a:rPr lang="en-US" sz="3200" dirty="0" smtClean="0"/>
              <a:t>of federally </a:t>
            </a:r>
            <a:r>
              <a:rPr lang="en-US" sz="3200" dirty="0"/>
              <a:t>funded </a:t>
            </a:r>
            <a:r>
              <a:rPr lang="en-US" sz="3200" dirty="0" smtClean="0"/>
              <a:t>fundamental research </a:t>
            </a:r>
            <a:r>
              <a:rPr lang="en-US" sz="3200" dirty="0"/>
              <a:t>that has not received national security </a:t>
            </a:r>
            <a:r>
              <a:rPr lang="en-US" sz="3200" dirty="0" smtClean="0"/>
              <a:t>classification</a:t>
            </a:r>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67</a:t>
            </a:fld>
            <a:endParaRPr lang="en-US"/>
          </a:p>
        </p:txBody>
      </p:sp>
      <p:sp>
        <p:nvSpPr>
          <p:cNvPr id="5" name="Rectangle 4"/>
          <p:cNvSpPr/>
          <p:nvPr/>
        </p:nvSpPr>
        <p:spPr>
          <a:xfrm>
            <a:off x="1219200" y="5838701"/>
            <a:ext cx="6300849" cy="830997"/>
          </a:xfrm>
          <a:prstGeom prst="rect">
            <a:avLst/>
          </a:prstGeom>
          <a:solidFill>
            <a:schemeClr val="accent2">
              <a:lumMod val="40000"/>
              <a:lumOff val="60000"/>
            </a:schemeClr>
          </a:solidFill>
          <a:ln w="25400" cmpd="sng">
            <a:solidFill>
              <a:schemeClr val="accent2">
                <a:lumMod val="75000"/>
              </a:schemeClr>
            </a:solidFill>
          </a:ln>
          <a:scene3d>
            <a:camera prst="orthographicFront"/>
            <a:lightRig rig="threePt" dir="t"/>
          </a:scene3d>
          <a:sp3d>
            <a:bevelT/>
          </a:sp3d>
        </p:spPr>
        <p:txBody>
          <a:bodyPr wrap="square">
            <a:spAutoFit/>
          </a:bodyPr>
          <a:lstStyle/>
          <a:p>
            <a:pPr algn="ctr"/>
            <a:r>
              <a:rPr lang="en-US" sz="2400" b="1" dirty="0">
                <a:latin typeface="Arial" panose="020B0604020202020204" pitchFamily="34" charset="0"/>
                <a:cs typeface="Arial" panose="020B0604020202020204" pitchFamily="34" charset="0"/>
              </a:rPr>
              <a:t>Universities often refer to this as the “Fundamental Research Exception </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8218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626"/>
            <a:ext cx="6400800" cy="990600"/>
          </a:xfrm>
        </p:spPr>
        <p:txBody>
          <a:bodyPr/>
          <a:lstStyle/>
          <a:p>
            <a:r>
              <a:rPr lang="en-US" dirty="0" smtClean="0"/>
              <a:t>Definition of </a:t>
            </a:r>
            <a:br>
              <a:rPr lang="en-US" dirty="0" smtClean="0"/>
            </a:br>
            <a:r>
              <a:rPr lang="en-US" dirty="0" smtClean="0"/>
              <a:t>Fundamental Research</a:t>
            </a:r>
            <a:endParaRPr lang="en-US" dirty="0"/>
          </a:p>
        </p:txBody>
      </p:sp>
      <p:sp>
        <p:nvSpPr>
          <p:cNvPr id="3" name="Content Placeholder 2"/>
          <p:cNvSpPr>
            <a:spLocks noGrp="1"/>
          </p:cNvSpPr>
          <p:nvPr>
            <p:ph idx="1"/>
          </p:nvPr>
        </p:nvSpPr>
        <p:spPr>
          <a:xfrm>
            <a:off x="228600" y="1057213"/>
            <a:ext cx="8686800" cy="5181600"/>
          </a:xfrm>
          <a:ln>
            <a:noFill/>
          </a:ln>
        </p:spPr>
        <p:txBody>
          <a:bodyPr/>
          <a:lstStyle/>
          <a:p>
            <a:r>
              <a:rPr lang="en-US" sz="2800" dirty="0" smtClean="0"/>
              <a:t>“Contracted </a:t>
            </a:r>
            <a:r>
              <a:rPr lang="en-US" sz="2800" dirty="0"/>
              <a:t>Fundamental </a:t>
            </a:r>
            <a:r>
              <a:rPr lang="en-US" sz="2800" dirty="0" smtClean="0"/>
              <a:t>Research” </a:t>
            </a:r>
            <a:r>
              <a:rPr lang="en-US" sz="2800" dirty="0"/>
              <a:t>includes research performed under grants </a:t>
            </a:r>
            <a:r>
              <a:rPr lang="en-US" sz="2800" dirty="0" smtClean="0"/>
              <a:t>and contracts </a:t>
            </a:r>
            <a:r>
              <a:rPr lang="en-US" sz="2800" dirty="0"/>
              <a:t>that are </a:t>
            </a:r>
            <a:endParaRPr lang="en-US" sz="2800" dirty="0" smtClean="0"/>
          </a:p>
          <a:p>
            <a:pPr marL="800100" lvl="1" indent="-342900">
              <a:buAutoNum type="alphaLcParenBoth"/>
            </a:pPr>
            <a:r>
              <a:rPr lang="en-US" dirty="0" smtClean="0"/>
              <a:t> funded </a:t>
            </a:r>
            <a:r>
              <a:rPr lang="en-US" dirty="0"/>
              <a:t>by </a:t>
            </a:r>
            <a:r>
              <a:rPr lang="en-US" dirty="0" smtClean="0"/>
              <a:t>Budget Activity </a:t>
            </a:r>
            <a:r>
              <a:rPr lang="en-US" b="1" dirty="0" smtClean="0"/>
              <a:t>Basic Research </a:t>
            </a:r>
            <a:r>
              <a:rPr lang="en-US" dirty="0" smtClean="0"/>
              <a:t>(6.1), </a:t>
            </a:r>
            <a:r>
              <a:rPr lang="en-US" b="1" dirty="0" smtClean="0"/>
              <a:t>whether performed by </a:t>
            </a:r>
            <a:r>
              <a:rPr lang="en-US" b="1" dirty="0"/>
              <a:t>universities or </a:t>
            </a:r>
            <a:r>
              <a:rPr lang="en-US" b="1" dirty="0" smtClean="0"/>
              <a:t>industry</a:t>
            </a:r>
            <a:r>
              <a:rPr lang="en-US" dirty="0" smtClean="0"/>
              <a:t>,  or </a:t>
            </a:r>
          </a:p>
          <a:p>
            <a:pPr marL="800100" lvl="1" indent="-342900">
              <a:buAutoNum type="alphaLcParenBoth"/>
            </a:pPr>
            <a:r>
              <a:rPr lang="en-US" dirty="0" smtClean="0"/>
              <a:t> funded </a:t>
            </a:r>
            <a:r>
              <a:rPr lang="en-US" dirty="0"/>
              <a:t>by </a:t>
            </a:r>
            <a:r>
              <a:rPr lang="en-US" dirty="0" smtClean="0"/>
              <a:t>Budget Activity </a:t>
            </a:r>
            <a:r>
              <a:rPr lang="en-US" b="1" dirty="0" smtClean="0"/>
              <a:t>Applied Research </a:t>
            </a:r>
            <a:r>
              <a:rPr lang="en-US" dirty="0" smtClean="0"/>
              <a:t>(6.2), and </a:t>
            </a:r>
            <a:r>
              <a:rPr lang="en-US" b="1" dirty="0"/>
              <a:t>performed on-campus at a university</a:t>
            </a:r>
            <a:r>
              <a:rPr lang="en-US" dirty="0"/>
              <a:t>. </a:t>
            </a:r>
          </a:p>
          <a:p>
            <a:pPr marL="400050">
              <a:lnSpc>
                <a:spcPct val="90000"/>
              </a:lnSpc>
              <a:spcBef>
                <a:spcPts val="1200"/>
              </a:spcBef>
              <a:buFont typeface="Arial" panose="020B0604020202020204" pitchFamily="34" charset="0"/>
              <a:buChar char="•"/>
            </a:pPr>
            <a:r>
              <a:rPr lang="en-US" sz="2400" dirty="0" smtClean="0"/>
              <a:t>Exception: “The research shall not be considered fundamental in those rare and exceptional circumstances where the 6.2 funded effort </a:t>
            </a:r>
            <a:r>
              <a:rPr lang="en-US" sz="2400" dirty="0"/>
              <a:t>presents a high likelihood of disclosing performance characteristics </a:t>
            </a:r>
            <a:r>
              <a:rPr lang="en-US" sz="2400" dirty="0" smtClean="0"/>
              <a:t>of military </a:t>
            </a:r>
            <a:r>
              <a:rPr lang="en-US" sz="2400" dirty="0"/>
              <a:t>systems or manufacturing technologies that are unique and critical to </a:t>
            </a:r>
            <a:r>
              <a:rPr lang="en-US" sz="2400" dirty="0" smtClean="0"/>
              <a:t>defense, and </a:t>
            </a:r>
            <a:r>
              <a:rPr lang="en-US" sz="2400" dirty="0"/>
              <a:t>where agreement on restrictions have been recorded in the contract or grant."</a:t>
            </a:r>
          </a:p>
          <a:p>
            <a:pPr marL="0" indent="0">
              <a:buNone/>
            </a:pPr>
            <a:endParaRPr lang="en-US" sz="2400" dirty="0" smtClean="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68</a:t>
            </a:fld>
            <a:endParaRPr lang="en-US" dirty="0"/>
          </a:p>
        </p:txBody>
      </p:sp>
      <p:sp>
        <p:nvSpPr>
          <p:cNvPr id="7" name="TextBox 6"/>
          <p:cNvSpPr txBox="1"/>
          <p:nvPr/>
        </p:nvSpPr>
        <p:spPr>
          <a:xfrm>
            <a:off x="762000" y="6064334"/>
            <a:ext cx="7696200" cy="400110"/>
          </a:xfrm>
          <a:prstGeom prst="rect">
            <a:avLst/>
          </a:prstGeom>
          <a:solidFill>
            <a:schemeClr val="accent2">
              <a:lumMod val="40000"/>
              <a:lumOff val="60000"/>
            </a:schemeClr>
          </a:solidFill>
          <a:ln>
            <a:solidFill>
              <a:srgbClr val="C00000"/>
            </a:solidFill>
          </a:ln>
        </p:spPr>
        <p:txBody>
          <a:bodyPr wrap="square" rtlCol="0">
            <a:spAutoFit/>
          </a:bodyPr>
          <a:lstStyle/>
          <a:p>
            <a:r>
              <a:rPr lang="en-US" sz="2000" dirty="0" smtClean="0"/>
              <a:t>Per </a:t>
            </a:r>
            <a:r>
              <a:rPr lang="en-US" sz="2000" dirty="0"/>
              <a:t>O</a:t>
            </a:r>
            <a:r>
              <a:rPr lang="en-US" sz="2000" dirty="0" smtClean="0"/>
              <a:t>USD(</a:t>
            </a:r>
            <a:r>
              <a:rPr lang="en-US" sz="2000" dirty="0" err="1" smtClean="0"/>
              <a:t>AT&amp;L</a:t>
            </a:r>
            <a:r>
              <a:rPr lang="en-US" sz="2000" dirty="0"/>
              <a:t>) memo on Fundamental Research, </a:t>
            </a:r>
            <a:r>
              <a:rPr lang="en-US" sz="2000" dirty="0" smtClean="0"/>
              <a:t>24 May 2010</a:t>
            </a:r>
            <a:endParaRPr lang="en-US" sz="2000" dirty="0"/>
          </a:p>
        </p:txBody>
      </p:sp>
    </p:spTree>
    <p:extLst>
      <p:ext uri="{BB962C8B-B14F-4D97-AF65-F5344CB8AC3E}">
        <p14:creationId xmlns:p14="http://schemas.microsoft.com/office/powerpoint/2010/main" val="42238568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Person</a:t>
            </a:r>
            <a:endParaRPr lang="en-US" dirty="0"/>
          </a:p>
        </p:txBody>
      </p:sp>
      <p:sp>
        <p:nvSpPr>
          <p:cNvPr id="3" name="Content Placeholder 2"/>
          <p:cNvSpPr>
            <a:spLocks noGrp="1"/>
          </p:cNvSpPr>
          <p:nvPr>
            <p:ph idx="1"/>
          </p:nvPr>
        </p:nvSpPr>
        <p:spPr>
          <a:xfrm>
            <a:off x="304800" y="990600"/>
            <a:ext cx="8763000" cy="4876800"/>
          </a:xfrm>
        </p:spPr>
        <p:txBody>
          <a:bodyPr/>
          <a:lstStyle/>
          <a:p>
            <a:r>
              <a:rPr lang="en-US" dirty="0" smtClean="0"/>
              <a:t>EAR and </a:t>
            </a:r>
            <a:r>
              <a:rPr lang="en-US" dirty="0" err="1" smtClean="0"/>
              <a:t>ITAR</a:t>
            </a:r>
            <a:r>
              <a:rPr lang="en-US" dirty="0" smtClean="0"/>
              <a:t> regulations </a:t>
            </a:r>
            <a:r>
              <a:rPr lang="en-US" dirty="0"/>
              <a:t>define a foreign </a:t>
            </a:r>
            <a:r>
              <a:rPr lang="en-US" dirty="0" smtClean="0"/>
              <a:t>person: </a:t>
            </a:r>
            <a:endParaRPr lang="en-US" dirty="0"/>
          </a:p>
          <a:p>
            <a:pPr lvl="1"/>
            <a:r>
              <a:rPr lang="en-US" dirty="0" smtClean="0"/>
              <a:t>any </a:t>
            </a:r>
            <a:r>
              <a:rPr lang="en-US" dirty="0"/>
              <a:t>individual who is not a U.S. citizen; or</a:t>
            </a:r>
          </a:p>
          <a:p>
            <a:pPr lvl="1"/>
            <a:r>
              <a:rPr lang="en-US" dirty="0" smtClean="0"/>
              <a:t>any </a:t>
            </a:r>
            <a:r>
              <a:rPr lang="en-US" dirty="0"/>
              <a:t>individual who is not a US permanent resident alien ("green card" holder); or</a:t>
            </a:r>
          </a:p>
          <a:p>
            <a:pPr lvl="1"/>
            <a:r>
              <a:rPr lang="en-US" dirty="0" smtClean="0"/>
              <a:t>any </a:t>
            </a:r>
            <a:r>
              <a:rPr lang="en-US" dirty="0"/>
              <a:t>individual who is not a protected individual (e.g., refugees, or have political asylum);</a:t>
            </a:r>
          </a:p>
          <a:p>
            <a:pPr lvl="1"/>
            <a:r>
              <a:rPr lang="en-US" dirty="0" smtClean="0"/>
              <a:t>any </a:t>
            </a:r>
            <a:r>
              <a:rPr lang="en-US" dirty="0"/>
              <a:t>foreign corporation/business/organization/group not incorporated or organized under U.S. law;</a:t>
            </a:r>
          </a:p>
          <a:p>
            <a:pPr lvl="1"/>
            <a:r>
              <a:rPr lang="en-US" dirty="0" smtClean="0"/>
              <a:t>foreign </a:t>
            </a:r>
            <a:r>
              <a:rPr lang="en-US" dirty="0"/>
              <a:t>government and any agency or subdivision of foreign governments (e.g. diplomatic missions</a:t>
            </a:r>
            <a:r>
              <a:rPr lang="en-US" dirty="0" smtClean="0"/>
              <a:t>).</a:t>
            </a:r>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69</a:t>
            </a:fld>
            <a:endParaRPr lang="en-US"/>
          </a:p>
        </p:txBody>
      </p:sp>
    </p:spTree>
    <p:extLst>
      <p:ext uri="{BB962C8B-B14F-4D97-AF65-F5344CB8AC3E}">
        <p14:creationId xmlns:p14="http://schemas.microsoft.com/office/powerpoint/2010/main" val="3222958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a:xfrm>
            <a:off x="457200" y="1295400"/>
            <a:ext cx="8229600" cy="4953000"/>
          </a:xfrm>
        </p:spPr>
        <p:txBody>
          <a:bodyPr/>
          <a:lstStyle/>
          <a:p>
            <a:pPr marL="0" indent="0">
              <a:buNone/>
            </a:pPr>
            <a:r>
              <a:rPr lang="en-US" b="1" i="1" dirty="0"/>
              <a:t>What should I do if I suspect foreign actors are trying to gain access to my technical research</a:t>
            </a:r>
            <a:r>
              <a:rPr lang="en-US" dirty="0" smtClean="0"/>
              <a:t>?</a:t>
            </a:r>
          </a:p>
          <a:p>
            <a:r>
              <a:rPr lang="en-US" dirty="0" smtClean="0"/>
              <a:t>If you have a DoD or government contract, contact the government Program Manager for further referral to NCIS, AFOSI, </a:t>
            </a:r>
            <a:r>
              <a:rPr lang="en-US" dirty="0" err="1" smtClean="0"/>
              <a:t>etc</a:t>
            </a:r>
            <a:r>
              <a:rPr lang="en-US" dirty="0" smtClean="0"/>
              <a:t> </a:t>
            </a:r>
          </a:p>
          <a:p>
            <a:r>
              <a:rPr lang="en-US" dirty="0" smtClean="0"/>
              <a:t>If not on any government contract, contact your local FBI field office</a:t>
            </a:r>
          </a:p>
          <a:p>
            <a:r>
              <a:rPr lang="en-US" dirty="0" smtClean="0"/>
              <a:t>Beef up cyber security, provide employee awareness training</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7</a:t>
            </a:fld>
            <a:endParaRPr lang="en-US"/>
          </a:p>
        </p:txBody>
      </p:sp>
    </p:spTree>
    <p:extLst>
      <p:ext uri="{BB962C8B-B14F-4D97-AF65-F5344CB8AC3E}">
        <p14:creationId xmlns:p14="http://schemas.microsoft.com/office/powerpoint/2010/main" val="7110064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Countries</a:t>
            </a:r>
            <a:endParaRPr lang="en-US" dirty="0"/>
          </a:p>
        </p:txBody>
      </p:sp>
      <p:sp>
        <p:nvSpPr>
          <p:cNvPr id="3" name="Content Placeholder 2"/>
          <p:cNvSpPr>
            <a:spLocks noGrp="1"/>
          </p:cNvSpPr>
          <p:nvPr>
            <p:ph idx="1"/>
          </p:nvPr>
        </p:nvSpPr>
        <p:spPr>
          <a:xfrm>
            <a:off x="152400" y="1066800"/>
            <a:ext cx="8839200" cy="5029200"/>
          </a:xfrm>
        </p:spPr>
        <p:txBody>
          <a:bodyPr/>
          <a:lstStyle/>
          <a:p>
            <a:pPr marL="342900" lvl="1" indent="-342900">
              <a:buFont typeface="Arial" charset="0"/>
              <a:buChar char="•"/>
            </a:pPr>
            <a:r>
              <a:rPr lang="en-US" sz="2400" dirty="0"/>
              <a:t>22 </a:t>
            </a:r>
            <a:r>
              <a:rPr lang="en-US" sz="2400" dirty="0" err="1"/>
              <a:t>CFR</a:t>
            </a:r>
            <a:r>
              <a:rPr lang="en-US" sz="2400" dirty="0"/>
              <a:t> Section </a:t>
            </a:r>
            <a:r>
              <a:rPr lang="en-US" sz="2400" dirty="0" smtClean="0"/>
              <a:t>126.1:  “It </a:t>
            </a:r>
            <a:r>
              <a:rPr lang="en-US" sz="2400" dirty="0"/>
              <a:t>is the policy of the United States to deny licenses and other approvals for exports and imports of defense articles and defense services, destined for or originating in certain </a:t>
            </a:r>
            <a:r>
              <a:rPr lang="en-US" sz="2400" dirty="0" smtClean="0"/>
              <a:t>countries.”</a:t>
            </a:r>
          </a:p>
          <a:p>
            <a:pPr marL="342900" lvl="1" indent="-342900">
              <a:buFont typeface="Arial" charset="0"/>
              <a:buChar char="•"/>
            </a:pPr>
            <a:r>
              <a:rPr lang="en-US" sz="2400" dirty="0" smtClean="0"/>
              <a:t>Specifically prohibited countries</a:t>
            </a:r>
            <a:r>
              <a:rPr lang="en-US" sz="2400" dirty="0"/>
              <a:t>:  </a:t>
            </a:r>
            <a:r>
              <a:rPr lang="en-US" sz="2400" dirty="0" smtClean="0"/>
              <a:t> Belarus</a:t>
            </a:r>
            <a:r>
              <a:rPr lang="en-US" sz="2400" dirty="0"/>
              <a:t>, Cuba, Eritrea, Iran, North Korea, Syria, and </a:t>
            </a:r>
            <a:r>
              <a:rPr lang="en-US" sz="2400" dirty="0" smtClean="0"/>
              <a:t>Venezuela</a:t>
            </a:r>
          </a:p>
          <a:p>
            <a:pPr marL="342900" lvl="1" indent="-342900">
              <a:buFont typeface="Arial" charset="0"/>
              <a:buChar char="•"/>
            </a:pPr>
            <a:r>
              <a:rPr lang="en-US" sz="2400" dirty="0" smtClean="0"/>
              <a:t>Other prohibitions:</a:t>
            </a:r>
          </a:p>
          <a:p>
            <a:pPr marL="742950" lvl="2" indent="-342900"/>
            <a:r>
              <a:rPr lang="en-US" dirty="0" smtClean="0"/>
              <a:t>Countries under US arms-embargoes:  Burma, China</a:t>
            </a:r>
            <a:r>
              <a:rPr lang="en-US" dirty="0"/>
              <a:t>, </a:t>
            </a:r>
            <a:r>
              <a:rPr lang="en-US" dirty="0" smtClean="0"/>
              <a:t>and Sudan </a:t>
            </a:r>
          </a:p>
          <a:p>
            <a:pPr marL="742950" lvl="2" indent="-342900"/>
            <a:r>
              <a:rPr lang="en-US" dirty="0" smtClean="0"/>
              <a:t>Countries under UN Security Council arms-embargoes: Cote d'Ivoire, Democratic </a:t>
            </a:r>
            <a:r>
              <a:rPr lang="en-US" dirty="0"/>
              <a:t>Republic of </a:t>
            </a:r>
            <a:r>
              <a:rPr lang="en-US" dirty="0" smtClean="0"/>
              <a:t>Congo, Eritrea, Iraq, Iran, Lebanon, Liberia, Libya, North Korea, Somalia, Sudan</a:t>
            </a:r>
            <a:endParaRPr lang="en-US" dirty="0"/>
          </a:p>
          <a:p>
            <a:pPr marL="742950" lvl="2" indent="-342900"/>
            <a:r>
              <a:rPr lang="en-US" dirty="0" smtClean="0"/>
              <a:t>Countries Supporting Terrorism</a:t>
            </a:r>
            <a:r>
              <a:rPr lang="en-US" dirty="0"/>
              <a:t>: Cuba, Iran, </a:t>
            </a:r>
            <a:r>
              <a:rPr lang="en-US" dirty="0" smtClean="0"/>
              <a:t>Sudan</a:t>
            </a:r>
            <a:r>
              <a:rPr lang="en-US" dirty="0"/>
              <a:t>, and Syria</a:t>
            </a:r>
            <a:endParaRPr lang="en-US" dirty="0" smtClean="0"/>
          </a:p>
          <a:p>
            <a:endParaRPr lang="en-US" sz="24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70</a:t>
            </a:fld>
            <a:endParaRPr lang="en-US"/>
          </a:p>
        </p:txBody>
      </p:sp>
      <p:sp>
        <p:nvSpPr>
          <p:cNvPr id="5" name="TextBox 4"/>
          <p:cNvSpPr txBox="1"/>
          <p:nvPr/>
        </p:nvSpPr>
        <p:spPr>
          <a:xfrm>
            <a:off x="1295400" y="6030178"/>
            <a:ext cx="6138219" cy="461665"/>
          </a:xfrm>
          <a:prstGeom prst="rect">
            <a:avLst/>
          </a:prstGeom>
          <a:solidFill>
            <a:schemeClr val="accent1">
              <a:lumMod val="20000"/>
              <a:lumOff val="80000"/>
            </a:schemeClr>
          </a:solidFill>
          <a:ln w="38100">
            <a:solidFill>
              <a:schemeClr val="accent4">
                <a:lumMod val="75000"/>
              </a:schemeClr>
            </a:solidFill>
          </a:ln>
          <a:scene3d>
            <a:camera prst="orthographicFront"/>
            <a:lightRig rig="threePt" dir="t"/>
          </a:scene3d>
          <a:sp3d>
            <a:bevelB prst="convex"/>
          </a:sp3d>
        </p:spPr>
        <p:txBody>
          <a:bodyPr wrap="none" rtlCol="0">
            <a:spAutoFit/>
          </a:bodyPr>
          <a:lstStyle/>
          <a:p>
            <a:r>
              <a:rPr lang="en-US" sz="2400" dirty="0" smtClean="0"/>
              <a:t>These lists do change - check for updates!  </a:t>
            </a:r>
            <a:endParaRPr lang="en-US" sz="2400" dirty="0"/>
          </a:p>
        </p:txBody>
      </p:sp>
    </p:spTree>
    <p:extLst>
      <p:ext uri="{BB962C8B-B14F-4D97-AF65-F5344CB8AC3E}">
        <p14:creationId xmlns:p14="http://schemas.microsoft.com/office/powerpoint/2010/main" val="30329270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ITAR</a:t>
            </a:r>
            <a:r>
              <a:rPr lang="en-US" dirty="0"/>
              <a:t> </a:t>
            </a:r>
            <a:r>
              <a:rPr lang="en-US" dirty="0" smtClean="0"/>
              <a:t>– Jurisdiction</a:t>
            </a:r>
            <a:endParaRPr lang="en-US" dirty="0"/>
          </a:p>
        </p:txBody>
      </p:sp>
      <p:sp>
        <p:nvSpPr>
          <p:cNvPr id="3" name="Content Placeholder 2"/>
          <p:cNvSpPr>
            <a:spLocks noGrp="1"/>
          </p:cNvSpPr>
          <p:nvPr>
            <p:ph idx="1"/>
          </p:nvPr>
        </p:nvSpPr>
        <p:spPr>
          <a:xfrm>
            <a:off x="457200" y="990600"/>
            <a:ext cx="8534400" cy="4572000"/>
          </a:xfrm>
        </p:spPr>
        <p:txBody>
          <a:bodyPr/>
          <a:lstStyle/>
          <a:p>
            <a:r>
              <a:rPr lang="en-US" sz="2800" dirty="0" smtClean="0"/>
              <a:t>One </a:t>
            </a:r>
            <a:r>
              <a:rPr lang="en-US" sz="2800" dirty="0"/>
              <a:t>comes under </a:t>
            </a:r>
            <a:r>
              <a:rPr lang="en-US" sz="2800" dirty="0" err="1" smtClean="0"/>
              <a:t>ITAR</a:t>
            </a:r>
            <a:r>
              <a:rPr lang="en-US" sz="2800" dirty="0" smtClean="0"/>
              <a:t> jurisdiction by</a:t>
            </a:r>
          </a:p>
          <a:p>
            <a:pPr lvl="1"/>
            <a:r>
              <a:rPr lang="en-US" sz="2400" dirty="0" smtClean="0"/>
              <a:t> </a:t>
            </a:r>
            <a:r>
              <a:rPr lang="en-US" sz="2400" dirty="0"/>
              <a:t>manufacturing (designing, engineering</a:t>
            </a:r>
            <a:r>
              <a:rPr lang="en-US" sz="2400" dirty="0" smtClean="0"/>
              <a:t>, developing</a:t>
            </a:r>
            <a:r>
              <a:rPr lang="en-US" sz="2400" dirty="0"/>
              <a:t>, etc.) or exporting </a:t>
            </a:r>
            <a:r>
              <a:rPr lang="en-US" sz="2400" dirty="0" smtClean="0"/>
              <a:t>defense articles, </a:t>
            </a:r>
          </a:p>
          <a:p>
            <a:pPr lvl="1"/>
            <a:r>
              <a:rPr lang="en-US" sz="2400" dirty="0" smtClean="0"/>
              <a:t>furnishing defense services to foreign persons, or </a:t>
            </a:r>
          </a:p>
          <a:p>
            <a:pPr lvl="1"/>
            <a:r>
              <a:rPr lang="en-US" sz="2400" dirty="0" smtClean="0"/>
              <a:t>brokering defense articles </a:t>
            </a:r>
            <a:r>
              <a:rPr lang="en-US" sz="2400" dirty="0"/>
              <a:t>or services. </a:t>
            </a:r>
            <a:endParaRPr lang="en-US" sz="2400" dirty="0" smtClean="0"/>
          </a:p>
          <a:p>
            <a:r>
              <a:rPr lang="en-US" sz="2800" dirty="0" smtClean="0"/>
              <a:t>If </a:t>
            </a:r>
            <a:r>
              <a:rPr lang="en-US" sz="2800" dirty="0"/>
              <a:t>any of these </a:t>
            </a:r>
            <a:r>
              <a:rPr lang="en-US" sz="2800" dirty="0" smtClean="0"/>
              <a:t>apply, you </a:t>
            </a:r>
            <a:r>
              <a:rPr lang="en-US" sz="2800" dirty="0"/>
              <a:t>are required to prepare and </a:t>
            </a:r>
            <a:r>
              <a:rPr lang="en-US" sz="2800" dirty="0" smtClean="0"/>
              <a:t>file an </a:t>
            </a:r>
            <a:r>
              <a:rPr lang="en-US" sz="2800" b="1" dirty="0"/>
              <a:t>annual </a:t>
            </a:r>
            <a:r>
              <a:rPr lang="en-US" sz="2800" dirty="0"/>
              <a:t>registration with the </a:t>
            </a:r>
            <a:r>
              <a:rPr lang="en-US" sz="2800" dirty="0" smtClean="0"/>
              <a:t>State Department’s Directorate </a:t>
            </a:r>
            <a:r>
              <a:rPr lang="en-US" sz="2800" dirty="0"/>
              <a:t>of Defense Trade Controls (</a:t>
            </a:r>
            <a:r>
              <a:rPr lang="en-US" sz="2800" dirty="0" err="1" smtClean="0"/>
              <a:t>DDTC</a:t>
            </a:r>
            <a:r>
              <a:rPr lang="en-US" sz="2800" dirty="0"/>
              <a:t>) </a:t>
            </a:r>
            <a:endParaRPr lang="en-US" sz="2800" dirty="0" smtClean="0"/>
          </a:p>
          <a:p>
            <a:pPr lvl="1"/>
            <a:r>
              <a:rPr lang="en-US" sz="2400" dirty="0" smtClean="0"/>
              <a:t>Submit DS-2032 </a:t>
            </a:r>
            <a:r>
              <a:rPr lang="en-US" sz="2400" i="1" dirty="0"/>
              <a:t>Statement of Registration </a:t>
            </a:r>
            <a:r>
              <a:rPr lang="en-US" sz="2400" dirty="0" smtClean="0"/>
              <a:t>via the Electronic Form Submission portal (fee is $2250).</a:t>
            </a:r>
            <a:endParaRPr lang="en-US" sz="2400" dirty="0"/>
          </a:p>
          <a:p>
            <a:endParaRPr lang="en-US" sz="2800" dirty="0" smtClean="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71</a:t>
            </a:fld>
            <a:endParaRPr lang="en-US"/>
          </a:p>
        </p:txBody>
      </p:sp>
      <p:sp>
        <p:nvSpPr>
          <p:cNvPr id="5" name="Rectangle 4"/>
          <p:cNvSpPr/>
          <p:nvPr/>
        </p:nvSpPr>
        <p:spPr>
          <a:xfrm>
            <a:off x="914400" y="5867398"/>
            <a:ext cx="7620000"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lumMod val="60000"/>
                <a:lumOff val="40000"/>
              </a:schemeClr>
            </a:solidFill>
          </a:ln>
          <a:effectLst>
            <a:glow rad="139700">
              <a:srgbClr val="FF0000">
                <a:alpha val="40000"/>
              </a:srgbClr>
            </a:glow>
          </a:effectLst>
        </p:spPr>
        <p:txBody>
          <a:bodyPr wrap="square">
            <a:spAutoFit/>
          </a:bodyPr>
          <a:lstStyle/>
          <a:p>
            <a:r>
              <a:rPr lang="en-US" sz="2400" i="1" dirty="0" smtClean="0"/>
              <a:t>Remember: “Defense </a:t>
            </a:r>
            <a:r>
              <a:rPr lang="en-US" sz="2400" i="1" dirty="0"/>
              <a:t>article” </a:t>
            </a:r>
            <a:r>
              <a:rPr lang="en-US" sz="2400" i="1" dirty="0" smtClean="0"/>
              <a:t>is anything on </a:t>
            </a:r>
            <a:r>
              <a:rPr lang="en-US" sz="2400" i="1" dirty="0"/>
              <a:t>the </a:t>
            </a:r>
            <a:r>
              <a:rPr lang="en-US" sz="2400" i="1" dirty="0" err="1"/>
              <a:t>USML</a:t>
            </a:r>
            <a:endParaRPr lang="en-US" sz="2400" i="1" dirty="0"/>
          </a:p>
        </p:txBody>
      </p:sp>
    </p:spTree>
    <p:extLst>
      <p:ext uri="{BB962C8B-B14F-4D97-AF65-F5344CB8AC3E}">
        <p14:creationId xmlns:p14="http://schemas.microsoft.com/office/powerpoint/2010/main" val="29070854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400800" cy="990600"/>
          </a:xfrm>
        </p:spPr>
        <p:txBody>
          <a:bodyPr/>
          <a:lstStyle/>
          <a:p>
            <a:r>
              <a:rPr lang="en-US" dirty="0" smtClean="0"/>
              <a:t>Export Control Reform (</a:t>
            </a:r>
            <a:r>
              <a:rPr lang="en-US" dirty="0" err="1" smtClean="0"/>
              <a:t>ECR</a:t>
            </a:r>
            <a:r>
              <a:rPr lang="en-US" dirty="0" smtClean="0"/>
              <a:t>)</a:t>
            </a:r>
            <a:endParaRPr lang="en-US" dirty="0"/>
          </a:p>
        </p:txBody>
      </p:sp>
      <p:sp>
        <p:nvSpPr>
          <p:cNvPr id="3" name="Content Placeholder 2"/>
          <p:cNvSpPr>
            <a:spLocks noGrp="1"/>
          </p:cNvSpPr>
          <p:nvPr>
            <p:ph idx="1"/>
          </p:nvPr>
        </p:nvSpPr>
        <p:spPr>
          <a:xfrm>
            <a:off x="457200" y="1219200"/>
            <a:ext cx="8534400" cy="5334000"/>
          </a:xfrm>
        </p:spPr>
        <p:txBody>
          <a:bodyPr/>
          <a:lstStyle/>
          <a:p>
            <a:r>
              <a:rPr lang="en-US" sz="2800" dirty="0" smtClean="0"/>
              <a:t>In late 2010, White House announced plans to reform existing export controls.  Goals:</a:t>
            </a:r>
          </a:p>
          <a:p>
            <a:pPr lvl="1"/>
            <a:r>
              <a:rPr lang="en-US" dirty="0" smtClean="0"/>
              <a:t>Draw a “bright line” between items that cannot be exported and those that can</a:t>
            </a:r>
          </a:p>
          <a:p>
            <a:pPr lvl="1"/>
            <a:r>
              <a:rPr lang="en-US" dirty="0" smtClean="0"/>
              <a:t>Build “higher fences around fewer items”</a:t>
            </a:r>
          </a:p>
          <a:p>
            <a:r>
              <a:rPr lang="en-US" sz="2800" dirty="0" smtClean="0"/>
              <a:t>Starting in 2011, over a period of 3+ years, all 21 USML categories were </a:t>
            </a:r>
            <a:r>
              <a:rPr lang="en-US" sz="2800" dirty="0"/>
              <a:t>reviewed</a:t>
            </a:r>
            <a:r>
              <a:rPr lang="en-US" sz="2800" dirty="0" smtClean="0"/>
              <a:t> by State, Commerce, and Defense Departments.  </a:t>
            </a:r>
          </a:p>
          <a:p>
            <a:r>
              <a:rPr lang="en-US" sz="2800" dirty="0" smtClean="0"/>
              <a:t>Check for latest USML updates:</a:t>
            </a:r>
            <a:r>
              <a:rPr lang="en-US" sz="2800" dirty="0"/>
              <a:t> </a:t>
            </a:r>
            <a:endParaRPr lang="en-US" sz="2800" dirty="0" smtClean="0"/>
          </a:p>
          <a:p>
            <a:r>
              <a:rPr lang="en-US" sz="2800" dirty="0" smtClean="0">
                <a:hlinkClick r:id="rId2"/>
              </a:rPr>
              <a:t>https</a:t>
            </a:r>
            <a:r>
              <a:rPr lang="en-US" sz="2800" dirty="0">
                <a:hlinkClick r:id="rId2"/>
              </a:rPr>
              <a:t>://www.pmddtc.state.gov/?</a:t>
            </a:r>
            <a:r>
              <a:rPr lang="en-US" sz="2800" dirty="0" smtClean="0">
                <a:hlinkClick r:id="rId2"/>
              </a:rPr>
              <a:t>id=ddtc_kb_article_page&amp;sys_id=70757839db30d30044f9ff621f961992</a:t>
            </a:r>
            <a:r>
              <a:rPr lang="en-US" sz="2800" dirty="0" smtClean="0"/>
              <a:t> </a:t>
            </a:r>
            <a:endParaRPr lang="en-US" sz="2800" dirty="0"/>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72</a:t>
            </a:fld>
            <a:endParaRPr lang="en-US" dirty="0"/>
          </a:p>
        </p:txBody>
      </p:sp>
    </p:spTree>
    <p:extLst>
      <p:ext uri="{BB962C8B-B14F-4D97-AF65-F5344CB8AC3E}">
        <p14:creationId xmlns:p14="http://schemas.microsoft.com/office/powerpoint/2010/main" val="11757836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Control Warning</a:t>
            </a:r>
            <a:endParaRPr lang="en-US" dirty="0"/>
          </a:p>
        </p:txBody>
      </p:sp>
      <p:sp>
        <p:nvSpPr>
          <p:cNvPr id="3" name="Content Placeholder 2"/>
          <p:cNvSpPr>
            <a:spLocks noGrp="1"/>
          </p:cNvSpPr>
          <p:nvPr>
            <p:ph idx="1"/>
          </p:nvPr>
        </p:nvSpPr>
        <p:spPr>
          <a:xfrm>
            <a:off x="457200" y="1371600"/>
            <a:ext cx="8229600" cy="2209800"/>
          </a:xfrm>
        </p:spPr>
        <p:txBody>
          <a:bodyPr>
            <a:normAutofit fontScale="92500" lnSpcReduction="20000"/>
          </a:bodyPr>
          <a:lstStyle/>
          <a:p>
            <a:r>
              <a:rPr lang="en-US" dirty="0" smtClean="0"/>
              <a:t>Mandated by </a:t>
            </a:r>
            <a:r>
              <a:rPr lang="en-US" dirty="0" err="1" smtClean="0"/>
              <a:t>DoD</a:t>
            </a:r>
            <a:r>
              <a:rPr lang="en-US" dirty="0" smtClean="0"/>
              <a:t> Instruction 5230.24, dated 23 Aug 2012</a:t>
            </a:r>
          </a:p>
          <a:p>
            <a:r>
              <a:rPr lang="en-US" dirty="0" smtClean="0"/>
              <a:t>All printed and electronic, including digital, documents that have export controlled data shall be marked as follows:</a:t>
            </a:r>
            <a:endParaRPr lang="en-US" dirty="0"/>
          </a:p>
        </p:txBody>
      </p:sp>
      <p:sp>
        <p:nvSpPr>
          <p:cNvPr id="4" name="Rectangle 3"/>
          <p:cNvSpPr/>
          <p:nvPr/>
        </p:nvSpPr>
        <p:spPr>
          <a:xfrm>
            <a:off x="381000" y="3657600"/>
            <a:ext cx="8305800" cy="2743200"/>
          </a:xfrm>
          <a:prstGeom prst="rect">
            <a:avLst/>
          </a:prstGeom>
          <a:ln w="38100">
            <a:solidFill>
              <a:schemeClr val="tx1"/>
            </a:solidFill>
          </a:ln>
        </p:spPr>
        <p:txBody>
          <a:bodyPr wrap="square">
            <a:noAutofit/>
          </a:bodyPr>
          <a:lstStyle/>
          <a:p>
            <a:r>
              <a:rPr lang="en-US" sz="2400" dirty="0"/>
              <a:t>WARNING -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provisions of </a:t>
            </a:r>
            <a:r>
              <a:rPr lang="en-US" sz="2400" dirty="0" err="1"/>
              <a:t>DoD</a:t>
            </a:r>
            <a:r>
              <a:rPr lang="en-US" sz="2400" dirty="0"/>
              <a:t> Directive 5230.25.</a:t>
            </a:r>
          </a:p>
        </p:txBody>
      </p:sp>
      <p:sp>
        <p:nvSpPr>
          <p:cNvPr id="5" name="Slide Number Placeholder 4"/>
          <p:cNvSpPr>
            <a:spLocks noGrp="1"/>
          </p:cNvSpPr>
          <p:nvPr>
            <p:ph type="sldNum" sz="quarter" idx="12"/>
          </p:nvPr>
        </p:nvSpPr>
        <p:spPr/>
        <p:txBody>
          <a:bodyPr/>
          <a:lstStyle/>
          <a:p>
            <a:pPr>
              <a:defRPr/>
            </a:pPr>
            <a:fld id="{61533CF6-C69A-4170-8BDF-E994C3D2AAB5}" type="slidenum">
              <a:rPr lang="en-US" smtClean="0"/>
              <a:pPr>
                <a:defRPr/>
              </a:pPr>
              <a:t>73</a:t>
            </a:fld>
            <a:endParaRPr lang="en-US"/>
          </a:p>
        </p:txBody>
      </p:sp>
    </p:spTree>
    <p:extLst>
      <p:ext uri="{BB962C8B-B14F-4D97-AF65-F5344CB8AC3E}">
        <p14:creationId xmlns:p14="http://schemas.microsoft.com/office/powerpoint/2010/main" val="3992855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019800" cy="990600"/>
          </a:xfrm>
        </p:spPr>
        <p:txBody>
          <a:bodyPr/>
          <a:lstStyle/>
          <a:p>
            <a:r>
              <a:rPr lang="en-US" sz="2800" dirty="0" smtClean="0"/>
              <a:t>Suggested</a:t>
            </a:r>
            <a:r>
              <a:rPr lang="en-US" dirty="0" smtClean="0"/>
              <a:t> Readings - Publically Available</a:t>
            </a:r>
            <a:endParaRPr lang="en-US" dirty="0"/>
          </a:p>
        </p:txBody>
      </p:sp>
      <p:sp>
        <p:nvSpPr>
          <p:cNvPr id="3" name="Content Placeholder 2"/>
          <p:cNvSpPr>
            <a:spLocks noGrp="1"/>
          </p:cNvSpPr>
          <p:nvPr>
            <p:ph idx="1"/>
          </p:nvPr>
        </p:nvSpPr>
        <p:spPr>
          <a:xfrm>
            <a:off x="457200" y="1371600"/>
            <a:ext cx="5708374" cy="4525963"/>
          </a:xfrm>
        </p:spPr>
        <p:txBody>
          <a:bodyPr/>
          <a:lstStyle/>
          <a:p>
            <a:r>
              <a:rPr lang="en-US" sz="2400" dirty="0" smtClean="0"/>
              <a:t>Economic </a:t>
            </a:r>
            <a:r>
              <a:rPr lang="en-US" sz="2400" dirty="0"/>
              <a:t>Statecraft: How China Legally </a:t>
            </a:r>
            <a:r>
              <a:rPr lang="en-US" sz="2400" dirty="0" smtClean="0"/>
              <a:t>Accesses Foreign </a:t>
            </a:r>
            <a:r>
              <a:rPr lang="en-US" sz="2400" dirty="0"/>
              <a:t>Technologies to Build Military Capabilities </a:t>
            </a:r>
            <a:r>
              <a:rPr lang="en-US" sz="2400" dirty="0" smtClean="0">
                <a:hlinkClick r:id="rId3"/>
              </a:rPr>
              <a:t>https</a:t>
            </a:r>
            <a:r>
              <a:rPr lang="en-US" sz="2400" dirty="0">
                <a:hlinkClick r:id="rId3"/>
              </a:rPr>
              <a:t>://</a:t>
            </a:r>
            <a:r>
              <a:rPr lang="en-US" sz="2400" dirty="0" smtClean="0">
                <a:hlinkClick r:id="rId3"/>
              </a:rPr>
              <a:t>www.cna.org/CNA_files/centers/cna/cip/statecraft/DRM-2020-U-027240-Final.pdf</a:t>
            </a:r>
            <a:endParaRPr lang="en-US" sz="2400" dirty="0" smtClean="0"/>
          </a:p>
          <a:p>
            <a:pPr marL="0" indent="0">
              <a:buNone/>
            </a:pPr>
            <a:endParaRPr lang="en-US" sz="2400" dirty="0" smtClean="0"/>
          </a:p>
          <a:p>
            <a:pPr marL="0" indent="0">
              <a:buNone/>
            </a:pPr>
            <a:endParaRPr lang="en-US" sz="2400" dirty="0" smtClean="0"/>
          </a:p>
          <a:p>
            <a:r>
              <a:rPr lang="en-US" sz="2400" dirty="0"/>
              <a:t>China’s </a:t>
            </a:r>
            <a:r>
              <a:rPr lang="en-US" sz="2400" dirty="0" smtClean="0"/>
              <a:t>Access to </a:t>
            </a:r>
            <a:r>
              <a:rPr lang="en-US" sz="2400" dirty="0"/>
              <a:t>Foreign </a:t>
            </a:r>
            <a:r>
              <a:rPr lang="en-US" sz="2400" dirty="0" smtClean="0"/>
              <a:t>AI Technology</a:t>
            </a:r>
            <a:r>
              <a:rPr lang="en-US" sz="2400" dirty="0">
                <a:hlinkClick r:id="rId4"/>
              </a:rPr>
              <a:t> https://cset.georgetown.edu/wp-content/uploads/CSET_China_Access_To_Foreign_AI_Technology.pdf</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8</a:t>
            </a:fld>
            <a:endParaRPr lang="en-US"/>
          </a:p>
        </p:txBody>
      </p:sp>
      <p:pic>
        <p:nvPicPr>
          <p:cNvPr id="5" name="Picture 4"/>
          <p:cNvPicPr>
            <a:picLocks noChangeAspect="1"/>
          </p:cNvPicPr>
          <p:nvPr/>
        </p:nvPicPr>
        <p:blipFill>
          <a:blip r:embed="rId5"/>
          <a:stretch>
            <a:fillRect/>
          </a:stretch>
        </p:blipFill>
        <p:spPr>
          <a:xfrm>
            <a:off x="6331226" y="4066503"/>
            <a:ext cx="1934612" cy="2505075"/>
          </a:xfrm>
          <a:prstGeom prst="rect">
            <a:avLst/>
          </a:prstGeom>
        </p:spPr>
      </p:pic>
      <p:pic>
        <p:nvPicPr>
          <p:cNvPr id="6" name="Picture 5"/>
          <p:cNvPicPr>
            <a:picLocks noChangeAspect="1"/>
          </p:cNvPicPr>
          <p:nvPr/>
        </p:nvPicPr>
        <p:blipFill>
          <a:blip r:embed="rId6"/>
          <a:stretch>
            <a:fillRect/>
          </a:stretch>
        </p:blipFill>
        <p:spPr>
          <a:xfrm>
            <a:off x="6311245" y="1136374"/>
            <a:ext cx="1974574" cy="2744009"/>
          </a:xfrm>
          <a:prstGeom prst="rect">
            <a:avLst/>
          </a:prstGeom>
          <a:ln w="12700">
            <a:solidFill>
              <a:schemeClr val="tx2">
                <a:lumMod val="75000"/>
              </a:schemeClr>
            </a:solidFill>
          </a:ln>
        </p:spPr>
      </p:pic>
    </p:spTree>
    <p:extLst>
      <p:ext uri="{BB962C8B-B14F-4D97-AF65-F5344CB8AC3E}">
        <p14:creationId xmlns:p14="http://schemas.microsoft.com/office/powerpoint/2010/main" val="2051330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781800" cy="990600"/>
          </a:xfrm>
        </p:spPr>
        <p:txBody>
          <a:bodyPr/>
          <a:lstStyle/>
          <a:p>
            <a:r>
              <a:rPr lang="en-US" dirty="0" err="1" smtClean="0"/>
              <a:t>ITAR</a:t>
            </a:r>
            <a:r>
              <a:rPr lang="en-US" dirty="0" smtClean="0"/>
              <a:t> – Registration</a:t>
            </a:r>
            <a:endParaRPr lang="en-US" dirty="0"/>
          </a:p>
        </p:txBody>
      </p:sp>
      <p:sp>
        <p:nvSpPr>
          <p:cNvPr id="3" name="Content Placeholder 2"/>
          <p:cNvSpPr>
            <a:spLocks noGrp="1"/>
          </p:cNvSpPr>
          <p:nvPr>
            <p:ph idx="1"/>
          </p:nvPr>
        </p:nvSpPr>
        <p:spPr>
          <a:xfrm>
            <a:off x="533400" y="990600"/>
            <a:ext cx="8229600" cy="5410200"/>
          </a:xfrm>
        </p:spPr>
        <p:txBody>
          <a:bodyPr/>
          <a:lstStyle/>
          <a:p>
            <a:pPr marL="0" indent="0">
              <a:buNone/>
            </a:pPr>
            <a:r>
              <a:rPr lang="en-US" sz="2800" dirty="0" smtClean="0"/>
              <a:t>§</a:t>
            </a:r>
            <a:r>
              <a:rPr lang="en-US" sz="2800" dirty="0"/>
              <a:t>122.1   Registration requirements.</a:t>
            </a:r>
          </a:p>
          <a:p>
            <a:pPr marL="0" indent="0">
              <a:buNone/>
            </a:pPr>
            <a:r>
              <a:rPr lang="en-US" sz="2800" dirty="0" smtClean="0"/>
              <a:t>(</a:t>
            </a:r>
            <a:r>
              <a:rPr lang="en-US" sz="2800" dirty="0"/>
              <a:t>a) Any person who engages in the United States in the business of manufacturing or exporting or temporarily importing defense articles, or furnishing defense services, is required to register with the Directorate of Defense Trade Controls under §122.2. For the purpose of this subchapter, engaging in such a business requires only one occasion of manufacturing or exporting or temporarily importing a defense article or furnishing a defense service. </a:t>
            </a:r>
            <a:r>
              <a:rPr lang="en-US" sz="2800" b="1" dirty="0"/>
              <a:t>A manufacturer who does not engage in exporting must nevertheless register</a:t>
            </a:r>
            <a:r>
              <a:rPr lang="en-US" sz="2800" b="1" dirty="0" smtClean="0"/>
              <a:t>.</a:t>
            </a:r>
            <a:endParaRPr lang="en-US" sz="2800" dirty="0"/>
          </a:p>
          <a:p>
            <a:pPr marL="0" indent="0">
              <a:buNone/>
            </a:pPr>
            <a:endParaRPr lang="en-US" sz="1000" dirty="0"/>
          </a:p>
          <a:p>
            <a:endParaRPr lang="en-US" sz="1000" dirty="0"/>
          </a:p>
        </p:txBody>
      </p:sp>
      <p:sp>
        <p:nvSpPr>
          <p:cNvPr id="4" name="Slide Number Placeholder 3"/>
          <p:cNvSpPr>
            <a:spLocks noGrp="1"/>
          </p:cNvSpPr>
          <p:nvPr>
            <p:ph type="sldNum" sz="quarter" idx="12"/>
          </p:nvPr>
        </p:nvSpPr>
        <p:spPr/>
        <p:txBody>
          <a:bodyPr/>
          <a:lstStyle/>
          <a:p>
            <a:pPr>
              <a:defRPr/>
            </a:pPr>
            <a:fld id="{61533CF6-C69A-4170-8BDF-E994C3D2AAB5}" type="slidenum">
              <a:rPr lang="en-US" smtClean="0"/>
              <a:pPr>
                <a:defRPr/>
              </a:pPr>
              <a:t>9</a:t>
            </a:fld>
            <a:endParaRPr lang="en-US"/>
          </a:p>
        </p:txBody>
      </p:sp>
    </p:spTree>
    <p:extLst>
      <p:ext uri="{BB962C8B-B14F-4D97-AF65-F5344CB8AC3E}">
        <p14:creationId xmlns:p14="http://schemas.microsoft.com/office/powerpoint/2010/main" val="1661178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Export Control  - Overview for ON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Export Control  - Overview for ONR</Template>
  <TotalTime>7008</TotalTime>
  <Words>5898</Words>
  <Application>Microsoft Office PowerPoint</Application>
  <PresentationFormat>On-screen Show (4:3)</PresentationFormat>
  <Paragraphs>542</Paragraphs>
  <Slides>73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Times New Roman</vt:lpstr>
      <vt:lpstr>Export Control  - Overview for ONR</vt:lpstr>
      <vt:lpstr>US Export Control  OSD SBIR/STTR Virtual Symposium 7 OCT 2020</vt:lpstr>
      <vt:lpstr>Introduction – Cathy Mulé</vt:lpstr>
      <vt:lpstr>Export Questions</vt:lpstr>
      <vt:lpstr>Question 1a.</vt:lpstr>
      <vt:lpstr>Question 1b.</vt:lpstr>
      <vt:lpstr>Question 2.</vt:lpstr>
      <vt:lpstr>Question 3.</vt:lpstr>
      <vt:lpstr>Suggested Readings - Publically Available</vt:lpstr>
      <vt:lpstr>ITAR – Registration</vt:lpstr>
      <vt:lpstr>ITAR – Registration Exemptions </vt:lpstr>
      <vt:lpstr>BACKUPS</vt:lpstr>
      <vt:lpstr>Goal &amp; Objectives</vt:lpstr>
      <vt:lpstr>Bottom Line Up Front (BLUF) 1</vt:lpstr>
      <vt:lpstr>Bottom Line Up Front (BLUF)  2</vt:lpstr>
      <vt:lpstr>PowerPoint Presentation</vt:lpstr>
      <vt:lpstr>ITAR </vt:lpstr>
      <vt:lpstr>United States Munitions List</vt:lpstr>
      <vt:lpstr>USML Categories, 1-10 </vt:lpstr>
      <vt:lpstr>USML Categories 11-21 </vt:lpstr>
      <vt:lpstr>USML Example - Easy</vt:lpstr>
      <vt:lpstr>USML Example- Harder</vt:lpstr>
      <vt:lpstr>PowerPoint Presentation</vt:lpstr>
      <vt:lpstr>Commerce Control List</vt:lpstr>
      <vt:lpstr>CCL Categories</vt:lpstr>
      <vt:lpstr>CCL Example - Easy</vt:lpstr>
      <vt:lpstr>CCL Example - Harder</vt:lpstr>
      <vt:lpstr>Deemed Exports</vt:lpstr>
      <vt:lpstr>A Foreign Person is anyone who is NOT a US Person </vt:lpstr>
      <vt:lpstr>Key Points</vt:lpstr>
      <vt:lpstr>ITAR vs EAR?</vt:lpstr>
      <vt:lpstr>Foreign Person – EAR vs ITAR</vt:lpstr>
      <vt:lpstr>Foreign Person</vt:lpstr>
      <vt:lpstr>ITAR and Foreign Persons</vt:lpstr>
      <vt:lpstr>Foreign Person and Visa Status</vt:lpstr>
      <vt:lpstr>Dual Citizenship</vt:lpstr>
      <vt:lpstr>Residency &amp; Country of Origin</vt:lpstr>
      <vt:lpstr>USML – Denied Countries</vt:lpstr>
      <vt:lpstr>State Department Directorate of Defense Trade Controls (DDTC)</vt:lpstr>
      <vt:lpstr>Foreign Person</vt:lpstr>
      <vt:lpstr>Foreign Nationals and the CCL</vt:lpstr>
      <vt:lpstr>Commerce Control List</vt:lpstr>
      <vt:lpstr>ECCNs</vt:lpstr>
      <vt:lpstr>ECCNs – 1st  Two Digits</vt:lpstr>
      <vt:lpstr>Sample CCL Entry – ECCN 8A001</vt:lpstr>
      <vt:lpstr>CCL Country Chart (page 3 of 17) x = License Required</vt:lpstr>
      <vt:lpstr>Commerce – Bureau of Industry and Security (BIS)</vt:lpstr>
      <vt:lpstr>New ITAR Controls on Developmental Items</vt:lpstr>
      <vt:lpstr>USML Cat XI – Military Electronics</vt:lpstr>
      <vt:lpstr>Impact to Navy Programs</vt:lpstr>
      <vt:lpstr>Dual Use Items: Civil &amp; Military</vt:lpstr>
      <vt:lpstr>Takeaways</vt:lpstr>
      <vt:lpstr>More Backups</vt:lpstr>
      <vt:lpstr>Dual/Third Country Nationals</vt:lpstr>
      <vt:lpstr>BTW: Who gets H-1B Visas?</vt:lpstr>
      <vt:lpstr>Cat VI – Surface Vessels </vt:lpstr>
      <vt:lpstr>Cat V – Energetic Materials</vt:lpstr>
      <vt:lpstr>Cat VIII - Aircraft</vt:lpstr>
      <vt:lpstr>Cat X – Personal Protective Equipment</vt:lpstr>
      <vt:lpstr>Cat XI – Military Electronics</vt:lpstr>
      <vt:lpstr>Cat XIII- Materials and Misc</vt:lpstr>
      <vt:lpstr>Cat XV- Spacecraft</vt:lpstr>
      <vt:lpstr>Cat XX – Submersible Vessels</vt:lpstr>
      <vt:lpstr>ITAR – Registration Required</vt:lpstr>
      <vt:lpstr>DN/TCN – Applicable ITAR sections</vt:lpstr>
      <vt:lpstr>Navy Research Funding 101</vt:lpstr>
      <vt:lpstr>Why Does Funding Matter?</vt:lpstr>
      <vt:lpstr>NSDD 189</vt:lpstr>
      <vt:lpstr>Definition of  Fundamental Research</vt:lpstr>
      <vt:lpstr>Foreign Person</vt:lpstr>
      <vt:lpstr>Prohibited Countries</vt:lpstr>
      <vt:lpstr>ITAR – Jurisdiction</vt:lpstr>
      <vt:lpstr>Export Control Reform (ECR)</vt:lpstr>
      <vt:lpstr>Export Control Warning</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Export Control System</dc:title>
  <dc:creator>Mule, Catherine M, CIV ONRA, 00B4</dc:creator>
  <cp:lastModifiedBy>Mule, Catherine M, CIV ONRA, 00B4</cp:lastModifiedBy>
  <cp:revision>154</cp:revision>
  <dcterms:created xsi:type="dcterms:W3CDTF">2015-09-18T14:37:59Z</dcterms:created>
  <dcterms:modified xsi:type="dcterms:W3CDTF">2020-10-05T13:38:27Z</dcterms:modified>
</cp:coreProperties>
</file>