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6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8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9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86" r:id="rId5"/>
    <p:sldMasterId id="2147483896" r:id="rId6"/>
    <p:sldMasterId id="2147483901" r:id="rId7"/>
    <p:sldMasterId id="2147483904" r:id="rId8"/>
    <p:sldMasterId id="2147483911" r:id="rId9"/>
    <p:sldMasterId id="2147483914" r:id="rId10"/>
    <p:sldMasterId id="2147483931" r:id="rId11"/>
    <p:sldMasterId id="2147483935" r:id="rId12"/>
    <p:sldMasterId id="2147483944" r:id="rId13"/>
    <p:sldMasterId id="2147483948" r:id="rId14"/>
  </p:sldMasterIdLst>
  <p:notesMasterIdLst>
    <p:notesMasterId r:id="rId22"/>
  </p:notesMasterIdLst>
  <p:handoutMasterIdLst>
    <p:handoutMasterId r:id="rId23"/>
  </p:handoutMasterIdLst>
  <p:sldIdLst>
    <p:sldId id="422" r:id="rId15"/>
    <p:sldId id="507" r:id="rId16"/>
    <p:sldId id="512" r:id="rId17"/>
    <p:sldId id="508" r:id="rId18"/>
    <p:sldId id="509" r:id="rId19"/>
    <p:sldId id="510" r:id="rId20"/>
    <p:sldId id="511" r:id="rId21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8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ynolds, Walter A CDR USN NAWCAD NJ (USA)" initials="RWACUNN(" lastIdx="1" clrIdx="0">
    <p:extLst>
      <p:ext uri="{19B8F6BF-5375-455C-9EA6-DF929625EA0E}">
        <p15:presenceInfo xmlns:p15="http://schemas.microsoft.com/office/powerpoint/2012/main" userId="S-1-5-21-1801674531-2146617017-725345543-41030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8900"/>
    <a:srgbClr val="FFC208"/>
    <a:srgbClr val="B9B9B9"/>
    <a:srgbClr val="ED7D31"/>
    <a:srgbClr val="1F4E79"/>
    <a:srgbClr val="FF5050"/>
    <a:srgbClr val="FFBDBD"/>
    <a:srgbClr val="CCFF99"/>
    <a:srgbClr val="19264F"/>
    <a:srgbClr val="182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8" autoAdjust="0"/>
    <p:restoredTop sz="78842" autoAdjust="0"/>
  </p:normalViewPr>
  <p:slideViewPr>
    <p:cSldViewPr snapToGrid="0" showGuides="1">
      <p:cViewPr varScale="1">
        <p:scale>
          <a:sx n="88" d="100"/>
          <a:sy n="88" d="100"/>
        </p:scale>
        <p:origin x="1152" y="58"/>
      </p:cViewPr>
      <p:guideLst>
        <p:guide orient="horz" pos="192"/>
        <p:guide pos="28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93" d="100"/>
          <a:sy n="93" d="100"/>
        </p:scale>
        <p:origin x="-3588" y="-114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Master" Target="slideMasters/slideMaster9.xml"/><Relationship Id="rId18" Type="http://schemas.openxmlformats.org/officeDocument/2006/relationships/slide" Target="slides/slide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slide" Target="slides/slide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Master" Target="slideMasters/slideMaster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ian.s.webster\AppData\Local\Microsoft\Windows\INetCache\Content.Outlook\K2EXNSZL\SBIR%2021%20YEAR%20REVIEW%202000%20to%202020%20090820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ian.s.webster\AppData\Local\Microsoft\Windows\INetCache\Content.Outlook\K2EXNSZL\SBIR%2021%20YEAR%20REVIEW%202000%20to%202020%20081820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ian.s.webster\AppData\Local\Microsoft\Windows\INetCache\Content.Outlook\K2EXNSZL\SBIR%2021%20YEAR%20REVIEW%202000%20to%202020%20081820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ian.s.webster\AppData\Local\Microsoft\Windows\INetCache\Content.Outlook\K2EXNSZL\SBIR%2021%20YEAR%20REVIEW%202000%20to%202020%20081820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Sheet1!$C$38</c:f>
              <c:strCache>
                <c:ptCount val="1"/>
                <c:pt idx="0">
                  <c:v>PHASE 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Sheet1!$B$39:$B$59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2013*</c:v>
                </c:pt>
                <c:pt idx="14">
                  <c:v>2014*</c:v>
                </c:pt>
                <c:pt idx="15">
                  <c:v>2015*</c:v>
                </c:pt>
                <c:pt idx="16">
                  <c:v>2016*</c:v>
                </c:pt>
                <c:pt idx="17">
                  <c:v>2017*</c:v>
                </c:pt>
                <c:pt idx="18">
                  <c:v>2018*</c:v>
                </c:pt>
                <c:pt idx="19">
                  <c:v>2019*</c:v>
                </c:pt>
                <c:pt idx="20">
                  <c:v>2020*</c:v>
                </c:pt>
              </c:strCache>
            </c:strRef>
          </c:cat>
          <c:val>
            <c:numRef>
              <c:f>Sheet1!$C$39:$C$59</c:f>
              <c:numCache>
                <c:formatCode>_("$"* #,##0.00_);_("$"* \(#,##0.00\);_("$"* "-"??_);_(@_)</c:formatCode>
                <c:ptCount val="21"/>
                <c:pt idx="0">
                  <c:v>4368945</c:v>
                </c:pt>
                <c:pt idx="1">
                  <c:v>5939496</c:v>
                </c:pt>
                <c:pt idx="2">
                  <c:v>11280733</c:v>
                </c:pt>
                <c:pt idx="3">
                  <c:v>9162669</c:v>
                </c:pt>
                <c:pt idx="4">
                  <c:v>8551898</c:v>
                </c:pt>
                <c:pt idx="5">
                  <c:v>17328241</c:v>
                </c:pt>
                <c:pt idx="6">
                  <c:v>21153624</c:v>
                </c:pt>
                <c:pt idx="7">
                  <c:v>18133800</c:v>
                </c:pt>
                <c:pt idx="8">
                  <c:v>31151112</c:v>
                </c:pt>
                <c:pt idx="9">
                  <c:v>44701499</c:v>
                </c:pt>
                <c:pt idx="10">
                  <c:v>47609291</c:v>
                </c:pt>
                <c:pt idx="11" formatCode="#,##0.00">
                  <c:v>38226511</c:v>
                </c:pt>
                <c:pt idx="12" formatCode="#,##0.00">
                  <c:v>19286760</c:v>
                </c:pt>
                <c:pt idx="13" formatCode="#,##0.00">
                  <c:v>13663936</c:v>
                </c:pt>
                <c:pt idx="14" formatCode="#,##0.00">
                  <c:v>18041430</c:v>
                </c:pt>
                <c:pt idx="15" formatCode="#,##0.00">
                  <c:v>19013206.300000001</c:v>
                </c:pt>
                <c:pt idx="16" formatCode="#,##0.00">
                  <c:v>18865136.460000001</c:v>
                </c:pt>
                <c:pt idx="17" formatCode="#,##0.00">
                  <c:v>40160422.939999998</c:v>
                </c:pt>
                <c:pt idx="18" formatCode="#,##0.00">
                  <c:v>58285309.170000002</c:v>
                </c:pt>
                <c:pt idx="19" formatCode="#,##0.00">
                  <c:v>62568418</c:v>
                </c:pt>
                <c:pt idx="20" formatCode="#,##0.00">
                  <c:v>85493894.739999995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17-4D24-B6E4-662EC9612374}"/>
            </c:ext>
          </c:extLst>
        </c:ser>
        <c:ser>
          <c:idx val="1"/>
          <c:order val="1"/>
          <c:tx>
            <c:strRef>
              <c:f>Sheet1!$D$38</c:f>
              <c:strCache>
                <c:ptCount val="1"/>
                <c:pt idx="0">
                  <c:v>PHASE II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Sheet1!$B$39:$B$59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2013*</c:v>
                </c:pt>
                <c:pt idx="14">
                  <c:v>2014*</c:v>
                </c:pt>
                <c:pt idx="15">
                  <c:v>2015*</c:v>
                </c:pt>
                <c:pt idx="16">
                  <c:v>2016*</c:v>
                </c:pt>
                <c:pt idx="17">
                  <c:v>2017*</c:v>
                </c:pt>
                <c:pt idx="18">
                  <c:v>2018*</c:v>
                </c:pt>
                <c:pt idx="19">
                  <c:v>2019*</c:v>
                </c:pt>
                <c:pt idx="20">
                  <c:v>2020*</c:v>
                </c:pt>
              </c:strCache>
            </c:strRef>
          </c:cat>
          <c:val>
            <c:numRef>
              <c:f>Sheet1!$D$39:$D$59</c:f>
              <c:numCache>
                <c:formatCode>_("$"* #,##0.00_);_("$"* \(#,##0.00\);_("$"* "-"??_);_(@_)</c:formatCode>
                <c:ptCount val="21"/>
                <c:pt idx="0">
                  <c:v>20951285</c:v>
                </c:pt>
                <c:pt idx="1">
                  <c:v>19040822</c:v>
                </c:pt>
                <c:pt idx="2">
                  <c:v>19642361</c:v>
                </c:pt>
                <c:pt idx="3">
                  <c:v>26063897</c:v>
                </c:pt>
                <c:pt idx="4">
                  <c:v>40381695</c:v>
                </c:pt>
                <c:pt idx="5">
                  <c:v>69757378</c:v>
                </c:pt>
                <c:pt idx="6">
                  <c:v>77793810</c:v>
                </c:pt>
                <c:pt idx="7">
                  <c:v>77721948</c:v>
                </c:pt>
                <c:pt idx="8">
                  <c:v>105049504</c:v>
                </c:pt>
                <c:pt idx="9">
                  <c:v>103796338</c:v>
                </c:pt>
                <c:pt idx="10">
                  <c:v>120937071</c:v>
                </c:pt>
                <c:pt idx="11" formatCode="#,##0.00">
                  <c:v>107988806.92</c:v>
                </c:pt>
                <c:pt idx="12" formatCode="#,##0.00">
                  <c:v>108083362.48</c:v>
                </c:pt>
                <c:pt idx="13" formatCode="#,##0.00">
                  <c:v>78684681.480000004</c:v>
                </c:pt>
                <c:pt idx="14" formatCode="#,##0.00">
                  <c:v>91329221.879999995</c:v>
                </c:pt>
                <c:pt idx="15" formatCode="#,##0.00">
                  <c:v>81394812.400000006</c:v>
                </c:pt>
                <c:pt idx="16" formatCode="#,##0.00">
                  <c:v>110389953.48999999</c:v>
                </c:pt>
                <c:pt idx="17" formatCode="#,##0.00">
                  <c:v>133696462.5</c:v>
                </c:pt>
                <c:pt idx="18" formatCode="#,##0.00">
                  <c:v>207817982.11000001</c:v>
                </c:pt>
                <c:pt idx="19" formatCode="#,##0.00">
                  <c:v>349373855.38999999</c:v>
                </c:pt>
                <c:pt idx="20" formatCode="#,##0.00">
                  <c:v>322294636.99000001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17-4D24-B6E4-662EC9612374}"/>
            </c:ext>
          </c:extLst>
        </c:ser>
        <c:ser>
          <c:idx val="2"/>
          <c:order val="2"/>
          <c:tx>
            <c:strRef>
              <c:f>Sheet1!$E$38</c:f>
              <c:strCache>
                <c:ptCount val="1"/>
                <c:pt idx="0">
                  <c:v>PHASE III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Sheet1!$B$39:$B$59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2013*</c:v>
                </c:pt>
                <c:pt idx="14">
                  <c:v>2014*</c:v>
                </c:pt>
                <c:pt idx="15">
                  <c:v>2015*</c:v>
                </c:pt>
                <c:pt idx="16">
                  <c:v>2016*</c:v>
                </c:pt>
                <c:pt idx="17">
                  <c:v>2017*</c:v>
                </c:pt>
                <c:pt idx="18">
                  <c:v>2018*</c:v>
                </c:pt>
                <c:pt idx="19">
                  <c:v>2019*</c:v>
                </c:pt>
                <c:pt idx="20">
                  <c:v>2020*</c:v>
                </c:pt>
              </c:strCache>
            </c:strRef>
          </c:cat>
          <c:val>
            <c:numRef>
              <c:f>Sheet1!$E$39:$E$59</c:f>
              <c:numCache>
                <c:formatCode>_("$"* #,##0.00_);_("$"* \(#,##0.00\);_("$"* "-"??_);_(@_)</c:formatCode>
                <c:ptCount val="21"/>
                <c:pt idx="0">
                  <c:v>3469481</c:v>
                </c:pt>
                <c:pt idx="1">
                  <c:v>9366867</c:v>
                </c:pt>
                <c:pt idx="2">
                  <c:v>39894488</c:v>
                </c:pt>
                <c:pt idx="3">
                  <c:v>36714012</c:v>
                </c:pt>
                <c:pt idx="4">
                  <c:v>40108176</c:v>
                </c:pt>
                <c:pt idx="5">
                  <c:v>36621469</c:v>
                </c:pt>
                <c:pt idx="6">
                  <c:v>38778519</c:v>
                </c:pt>
                <c:pt idx="7">
                  <c:v>52615742</c:v>
                </c:pt>
                <c:pt idx="8">
                  <c:v>60807605</c:v>
                </c:pt>
                <c:pt idx="9">
                  <c:v>71679485</c:v>
                </c:pt>
                <c:pt idx="10">
                  <c:v>328223510</c:v>
                </c:pt>
                <c:pt idx="11" formatCode="#,##0.00">
                  <c:v>306522341.31</c:v>
                </c:pt>
                <c:pt idx="12" formatCode="#,##0.00">
                  <c:v>191489853</c:v>
                </c:pt>
                <c:pt idx="13" formatCode="#,##0.00">
                  <c:v>160112514.74000001</c:v>
                </c:pt>
                <c:pt idx="14" formatCode="#,##0.00">
                  <c:v>150599109.55000001</c:v>
                </c:pt>
                <c:pt idx="15" formatCode="#,##0.00">
                  <c:v>71364080.040000007</c:v>
                </c:pt>
                <c:pt idx="16" formatCode="#,##0.00">
                  <c:v>216920086.24000001</c:v>
                </c:pt>
                <c:pt idx="17" formatCode="#,##0.00">
                  <c:v>175494470.69</c:v>
                </c:pt>
                <c:pt idx="18" formatCode="#,##0.00">
                  <c:v>224826784.72999999</c:v>
                </c:pt>
                <c:pt idx="19" formatCode="#,##0.00">
                  <c:v>191101704.38</c:v>
                </c:pt>
                <c:pt idx="20" formatCode="#,##0.00">
                  <c:v>216044173.34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17-4D24-B6E4-662EC96123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2500408"/>
        <c:axId val="532500736"/>
      </c:barChart>
      <c:lineChart>
        <c:grouping val="standard"/>
        <c:varyColors val="0"/>
        <c:ser>
          <c:idx val="3"/>
          <c:order val="3"/>
          <c:tx>
            <c:strRef>
              <c:f>Sheet1!$F$38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Sheet1!$B$39:$B$59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2013*</c:v>
                </c:pt>
                <c:pt idx="14">
                  <c:v>2014*</c:v>
                </c:pt>
                <c:pt idx="15">
                  <c:v>2015*</c:v>
                </c:pt>
                <c:pt idx="16">
                  <c:v>2016*</c:v>
                </c:pt>
                <c:pt idx="17">
                  <c:v>2017*</c:v>
                </c:pt>
                <c:pt idx="18">
                  <c:v>2018*</c:v>
                </c:pt>
                <c:pt idx="19">
                  <c:v>2019*</c:v>
                </c:pt>
                <c:pt idx="20">
                  <c:v>2020*</c:v>
                </c:pt>
              </c:strCache>
            </c:strRef>
          </c:cat>
          <c:val>
            <c:numRef>
              <c:f>Sheet1!$F$39:$F$59</c:f>
              <c:numCache>
                <c:formatCode>#,##0.00_);\(#,##0.00\)</c:formatCode>
                <c:ptCount val="21"/>
                <c:pt idx="0">
                  <c:v>28789711</c:v>
                </c:pt>
                <c:pt idx="1">
                  <c:v>34347185</c:v>
                </c:pt>
                <c:pt idx="2">
                  <c:v>70817582</c:v>
                </c:pt>
                <c:pt idx="3">
                  <c:v>71940578</c:v>
                </c:pt>
                <c:pt idx="4">
                  <c:v>89041769</c:v>
                </c:pt>
                <c:pt idx="5">
                  <c:v>123707088</c:v>
                </c:pt>
                <c:pt idx="6">
                  <c:v>137725953</c:v>
                </c:pt>
                <c:pt idx="7">
                  <c:v>148471490</c:v>
                </c:pt>
                <c:pt idx="8">
                  <c:v>197008221</c:v>
                </c:pt>
                <c:pt idx="9">
                  <c:v>220177322</c:v>
                </c:pt>
                <c:pt idx="10">
                  <c:v>496769872</c:v>
                </c:pt>
                <c:pt idx="11">
                  <c:v>452737659.23000002</c:v>
                </c:pt>
                <c:pt idx="12">
                  <c:v>318859975.48000002</c:v>
                </c:pt>
                <c:pt idx="13">
                  <c:v>252461132.22000003</c:v>
                </c:pt>
                <c:pt idx="14">
                  <c:v>259969761.43000001</c:v>
                </c:pt>
                <c:pt idx="15">
                  <c:v>171772098.74000001</c:v>
                </c:pt>
                <c:pt idx="16">
                  <c:v>346175176.19</c:v>
                </c:pt>
                <c:pt idx="17">
                  <c:v>349351356.13</c:v>
                </c:pt>
                <c:pt idx="18">
                  <c:v>490930076.00999999</c:v>
                </c:pt>
                <c:pt idx="19">
                  <c:v>603043977.76999998</c:v>
                </c:pt>
                <c:pt idx="20">
                  <c:v>623832705.07000005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817-4D24-B6E4-662EC96123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2500408"/>
        <c:axId val="532500736"/>
      </c:lineChart>
      <c:catAx>
        <c:axId val="532500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500736"/>
        <c:crosses val="autoZero"/>
        <c:auto val="1"/>
        <c:lblAlgn val="ctr"/>
        <c:lblOffset val="100"/>
        <c:noMultiLvlLbl val="0"/>
      </c:catAx>
      <c:valAx>
        <c:axId val="53250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500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11-41D9-B732-59266C56BCD6}"/>
                </c:ext>
              </c:extLst>
            </c:dLbl>
            <c:dLbl>
              <c:idx val="1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11-41D9-B732-59266C56BCD6}"/>
                </c:ext>
              </c:extLst>
            </c:dLbl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11-41D9-B732-59266C56BC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Sheet1!$I$36:$I$38</c:f>
              <c:strCache>
                <c:ptCount val="3"/>
                <c:pt idx="0">
                  <c:v> PHASE I </c:v>
                </c:pt>
                <c:pt idx="1">
                  <c:v> PHASE II </c:v>
                </c:pt>
                <c:pt idx="2">
                  <c:v> PHASE III </c:v>
                </c:pt>
              </c:strCache>
            </c:strRef>
          </c:cat>
          <c:val>
            <c:numRef>
              <c:f>Sheet1!$K$36:$K$38</c:f>
              <c:numCache>
                <c:formatCode>_("$"* #,##0.00_);_("$"* \(#,##0.00\);_("$"* "-"??_);_(@_)</c:formatCode>
                <c:ptCount val="3"/>
                <c:pt idx="0">
                  <c:v>83.101375739999995</c:v>
                </c:pt>
                <c:pt idx="1">
                  <c:v>315.86747699</c:v>
                </c:pt>
                <c:pt idx="2">
                  <c:v>212.30988972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11-41D9-B732-59266C56BC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4077304"/>
        <c:axId val="424076648"/>
      </c:barChart>
      <c:catAx>
        <c:axId val="424077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076648"/>
        <c:crosses val="autoZero"/>
        <c:auto val="1"/>
        <c:lblAlgn val="ctr"/>
        <c:lblOffset val="100"/>
        <c:noMultiLvlLbl val="0"/>
      </c:catAx>
      <c:valAx>
        <c:axId val="424076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Dollar</a:t>
                </a:r>
                <a:r>
                  <a:rPr lang="en-US" baseline="0"/>
                  <a:t> Amount ($M)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077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Contract</a:t>
            </a:r>
            <a:r>
              <a:rPr lang="en-US" baseline="0"/>
              <a:t> Actions Processed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Sheet5!$B$1</c:f>
              <c:strCache>
                <c:ptCount val="1"/>
                <c:pt idx="0">
                  <c:v>SBIR Phase 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Sheet5!$A$2:$A$5</c:f>
              <c:strCache>
                <c:ptCount val="4"/>
                <c:pt idx="0">
                  <c:v>FY17</c:v>
                </c:pt>
                <c:pt idx="1">
                  <c:v>FY18</c:v>
                </c:pt>
                <c:pt idx="2">
                  <c:v>FY19</c:v>
                </c:pt>
                <c:pt idx="3">
                  <c:v>FY20</c:v>
                </c:pt>
              </c:strCache>
            </c:strRef>
          </c:cat>
          <c:val>
            <c:numRef>
              <c:f>Sheet5!$B$2:$B$5</c:f>
              <c:numCache>
                <c:formatCode>General</c:formatCode>
                <c:ptCount val="4"/>
                <c:pt idx="0">
                  <c:v>270</c:v>
                </c:pt>
                <c:pt idx="1">
                  <c:v>368</c:v>
                </c:pt>
                <c:pt idx="2">
                  <c:v>398</c:v>
                </c:pt>
                <c:pt idx="3">
                  <c:v>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77-4C3C-A85D-F664D2B47CCC}"/>
            </c:ext>
          </c:extLst>
        </c:ser>
        <c:ser>
          <c:idx val="1"/>
          <c:order val="1"/>
          <c:tx>
            <c:strRef>
              <c:f>Sheet5!$C$1</c:f>
              <c:strCache>
                <c:ptCount val="1"/>
                <c:pt idx="0">
                  <c:v>SBIR Phase II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Sheet5!$A$2:$A$5</c:f>
              <c:strCache>
                <c:ptCount val="4"/>
                <c:pt idx="0">
                  <c:v>FY17</c:v>
                </c:pt>
                <c:pt idx="1">
                  <c:v>FY18</c:v>
                </c:pt>
                <c:pt idx="2">
                  <c:v>FY19</c:v>
                </c:pt>
                <c:pt idx="3">
                  <c:v>FY20</c:v>
                </c:pt>
              </c:strCache>
            </c:strRef>
          </c:cat>
          <c:val>
            <c:numRef>
              <c:f>Sheet5!$C$2:$C$5</c:f>
              <c:numCache>
                <c:formatCode>General</c:formatCode>
                <c:ptCount val="4"/>
                <c:pt idx="0">
                  <c:v>154</c:v>
                </c:pt>
                <c:pt idx="1">
                  <c:v>299</c:v>
                </c:pt>
                <c:pt idx="2">
                  <c:v>465</c:v>
                </c:pt>
                <c:pt idx="3">
                  <c:v>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77-4C3C-A85D-F664D2B47CCC}"/>
            </c:ext>
          </c:extLst>
        </c:ser>
        <c:ser>
          <c:idx val="2"/>
          <c:order val="2"/>
          <c:tx>
            <c:strRef>
              <c:f>Sheet5!$D$1</c:f>
              <c:strCache>
                <c:ptCount val="1"/>
                <c:pt idx="0">
                  <c:v>SBIR Phase III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Sheet5!$A$2:$A$5</c:f>
              <c:strCache>
                <c:ptCount val="4"/>
                <c:pt idx="0">
                  <c:v>FY17</c:v>
                </c:pt>
                <c:pt idx="1">
                  <c:v>FY18</c:v>
                </c:pt>
                <c:pt idx="2">
                  <c:v>FY19</c:v>
                </c:pt>
                <c:pt idx="3">
                  <c:v>FY20</c:v>
                </c:pt>
              </c:strCache>
            </c:strRef>
          </c:cat>
          <c:val>
            <c:numRef>
              <c:f>Sheet5!$D$2:$D$5</c:f>
              <c:numCache>
                <c:formatCode>General</c:formatCode>
                <c:ptCount val="4"/>
                <c:pt idx="0">
                  <c:v>33</c:v>
                </c:pt>
                <c:pt idx="1">
                  <c:v>36</c:v>
                </c:pt>
                <c:pt idx="2">
                  <c:v>34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77-4C3C-A85D-F664D2B47C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8400208"/>
        <c:axId val="778397912"/>
      </c:barChart>
      <c:catAx>
        <c:axId val="77840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8397912"/>
        <c:crosses val="autoZero"/>
        <c:auto val="1"/>
        <c:lblAlgn val="ctr"/>
        <c:lblOffset val="100"/>
        <c:noMultiLvlLbl val="0"/>
      </c:catAx>
      <c:valAx>
        <c:axId val="778397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8400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Average</a:t>
            </a:r>
            <a:r>
              <a:rPr lang="en-US" baseline="0"/>
              <a:t> Processing Time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SBIR Phase 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Sheet4!$A$2:$A$5</c:f>
              <c:strCache>
                <c:ptCount val="4"/>
                <c:pt idx="0">
                  <c:v>FY17</c:v>
                </c:pt>
                <c:pt idx="1">
                  <c:v>FY18</c:v>
                </c:pt>
                <c:pt idx="2">
                  <c:v>FY19</c:v>
                </c:pt>
                <c:pt idx="3">
                  <c:v>FY20</c:v>
                </c:pt>
              </c:strCache>
            </c:strRef>
          </c:cat>
          <c:val>
            <c:numRef>
              <c:f>Sheet4!$B$2:$B$5</c:f>
              <c:numCache>
                <c:formatCode>General</c:formatCode>
                <c:ptCount val="4"/>
                <c:pt idx="0">
                  <c:v>23</c:v>
                </c:pt>
                <c:pt idx="1">
                  <c:v>20</c:v>
                </c:pt>
                <c:pt idx="2">
                  <c:v>20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7F-4064-936E-4B030486FFE9}"/>
            </c:ext>
          </c:extLst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SBIR Phase II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Sheet4!$A$2:$A$5</c:f>
              <c:strCache>
                <c:ptCount val="4"/>
                <c:pt idx="0">
                  <c:v>FY17</c:v>
                </c:pt>
                <c:pt idx="1">
                  <c:v>FY18</c:v>
                </c:pt>
                <c:pt idx="2">
                  <c:v>FY19</c:v>
                </c:pt>
                <c:pt idx="3">
                  <c:v>FY20</c:v>
                </c:pt>
              </c:strCache>
            </c:strRef>
          </c:cat>
          <c:val>
            <c:numRef>
              <c:f>Sheet4!$C$2:$C$5</c:f>
              <c:numCache>
                <c:formatCode>General</c:formatCode>
                <c:ptCount val="4"/>
                <c:pt idx="0">
                  <c:v>123</c:v>
                </c:pt>
                <c:pt idx="1">
                  <c:v>73</c:v>
                </c:pt>
                <c:pt idx="2">
                  <c:v>51</c:v>
                </c:pt>
                <c:pt idx="3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7F-4064-936E-4B030486FFE9}"/>
            </c:ext>
          </c:extLst>
        </c:ser>
        <c:ser>
          <c:idx val="2"/>
          <c:order val="2"/>
          <c:tx>
            <c:strRef>
              <c:f>Sheet4!$D$1</c:f>
              <c:strCache>
                <c:ptCount val="1"/>
                <c:pt idx="0">
                  <c:v>SBIR Phase III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Sheet4!$A$2:$A$5</c:f>
              <c:strCache>
                <c:ptCount val="4"/>
                <c:pt idx="0">
                  <c:v>FY17</c:v>
                </c:pt>
                <c:pt idx="1">
                  <c:v>FY18</c:v>
                </c:pt>
                <c:pt idx="2">
                  <c:v>FY19</c:v>
                </c:pt>
                <c:pt idx="3">
                  <c:v>FY20</c:v>
                </c:pt>
              </c:strCache>
            </c:strRef>
          </c:cat>
          <c:val>
            <c:numRef>
              <c:f>Sheet4!$D$2:$D$5</c:f>
              <c:numCache>
                <c:formatCode>General</c:formatCode>
                <c:ptCount val="4"/>
                <c:pt idx="0">
                  <c:v>98</c:v>
                </c:pt>
                <c:pt idx="1">
                  <c:v>122</c:v>
                </c:pt>
                <c:pt idx="2">
                  <c:v>132</c:v>
                </c:pt>
                <c:pt idx="3">
                  <c:v>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7F-4064-936E-4B030486FF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3580072"/>
        <c:axId val="583574168"/>
      </c:barChart>
      <c:lineChart>
        <c:grouping val="standard"/>
        <c:varyColors val="0"/>
        <c:ser>
          <c:idx val="3"/>
          <c:order val="3"/>
          <c:tx>
            <c:strRef>
              <c:f>Sheet4!$E$1</c:f>
              <c:strCache>
                <c:ptCount val="1"/>
                <c:pt idx="0">
                  <c:v>Target</c:v>
                </c:pt>
              </c:strCache>
            </c:strRef>
          </c:tx>
          <c:spPr>
            <a:ln w="28575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Sheet4!$A$2:$A$5</c:f>
              <c:strCache>
                <c:ptCount val="4"/>
                <c:pt idx="0">
                  <c:v>FY17</c:v>
                </c:pt>
                <c:pt idx="1">
                  <c:v>FY18</c:v>
                </c:pt>
                <c:pt idx="2">
                  <c:v>FY19</c:v>
                </c:pt>
                <c:pt idx="3">
                  <c:v>FY20</c:v>
                </c:pt>
              </c:strCache>
            </c:strRef>
          </c:cat>
          <c:val>
            <c:numRef>
              <c:f>Sheet4!$E$2:$E$5</c:f>
              <c:numCache>
                <c:formatCode>General</c:formatCode>
                <c:ptCount val="4"/>
                <c:pt idx="0">
                  <c:v>180</c:v>
                </c:pt>
                <c:pt idx="1">
                  <c:v>180</c:v>
                </c:pt>
                <c:pt idx="2">
                  <c:v>180</c:v>
                </c:pt>
                <c:pt idx="3">
                  <c:v>180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37F-4064-936E-4B030486FF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3580072"/>
        <c:axId val="583574168"/>
      </c:lineChart>
      <c:catAx>
        <c:axId val="583580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3574168"/>
        <c:crosses val="autoZero"/>
        <c:auto val="1"/>
        <c:lblAlgn val="ctr"/>
        <c:lblOffset val="100"/>
        <c:noMultiLvlLbl val="0"/>
      </c:catAx>
      <c:valAx>
        <c:axId val="58357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 Days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3580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481246" y="8940977"/>
            <a:ext cx="460449" cy="2784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798" tIns="45898" rIns="91798" bIns="45898">
            <a:spAutoFit/>
          </a:bodyPr>
          <a:lstStyle/>
          <a:p>
            <a:pPr algn="ctr" defTabSz="917383" eaLnBrk="0" hangingPunct="0">
              <a:spcBef>
                <a:spcPct val="50000"/>
              </a:spcBef>
              <a:defRPr/>
            </a:pPr>
            <a:fld id="{8B18970B-E479-4D8A-81AA-1C5F8236C0FE}" type="slidenum">
              <a:rPr lang="en-US" sz="1200" b="0">
                <a:solidFill>
                  <a:schemeClr val="tx1"/>
                </a:solidFill>
                <a:ea typeface="+mn-ea"/>
              </a:rPr>
              <a:pPr algn="ctr" defTabSz="917383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b="0" dirty="0">
              <a:solidFill>
                <a:schemeClr val="tx1"/>
              </a:solidFill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363" y="4265858"/>
            <a:ext cx="5139674" cy="43345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2" tIns="45763" rIns="93162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27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490538"/>
            <a:ext cx="4657725" cy="3494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481246" y="8940977"/>
            <a:ext cx="460449" cy="2784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798" tIns="45898" rIns="91798" bIns="45898">
            <a:spAutoFit/>
          </a:bodyPr>
          <a:lstStyle/>
          <a:p>
            <a:pPr algn="ctr" defTabSz="917383" eaLnBrk="0" hangingPunct="0">
              <a:spcBef>
                <a:spcPct val="50000"/>
              </a:spcBef>
              <a:defRPr/>
            </a:pPr>
            <a:fld id="{06CF54E3-2E5F-46E2-9A99-9B21DDE955E8}" type="slidenum">
              <a:rPr lang="en-US" sz="1200" b="0">
                <a:solidFill>
                  <a:schemeClr val="tx1"/>
                </a:solidFill>
                <a:ea typeface="+mn-ea"/>
              </a:rPr>
              <a:pPr algn="ctr" defTabSz="917383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b="0" dirty="0">
              <a:solidFill>
                <a:schemeClr val="tx1"/>
              </a:solidFill>
              <a:ea typeface="+mn-ea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gray">
          <a:xfrm>
            <a:off x="52483" y="8790259"/>
            <a:ext cx="1973637" cy="4075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629" tIns="45814" rIns="91629" bIns="45814">
            <a:spAutoFit/>
          </a:bodyPr>
          <a:lstStyle/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800" b="0" dirty="0">
                <a:solidFill>
                  <a:schemeClr val="tx1"/>
                </a:solidFill>
                <a:latin typeface="+mn-lt"/>
              </a:rPr>
              <a:t>SOURCE: 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800" b="0" dirty="0" err="1">
                <a:solidFill>
                  <a:schemeClr val="tx1"/>
                </a:solidFill>
                <a:latin typeface="+mn-lt"/>
              </a:rPr>
              <a:t>POC</a:t>
            </a:r>
            <a:r>
              <a:rPr lang="en-US" sz="800" b="0" dirty="0">
                <a:solidFill>
                  <a:schemeClr val="tx1"/>
                </a:solidFill>
                <a:latin typeface="+mn-lt"/>
              </a:rPr>
              <a:t>: NAME; PH#</a:t>
            </a:r>
          </a:p>
          <a:p>
            <a:pPr algn="l">
              <a:lnSpc>
                <a:spcPct val="75000"/>
              </a:lnSpc>
              <a:spcBef>
                <a:spcPct val="15000"/>
              </a:spcBef>
            </a:pPr>
            <a:r>
              <a:rPr lang="en-US" sz="800" b="0" dirty="0">
                <a:solidFill>
                  <a:schemeClr val="tx1"/>
                </a:solidFill>
                <a:latin typeface="+mn-lt"/>
              </a:rPr>
              <a:t>SLIDE TYPE: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25425" indent="-225425" algn="l" rtl="0" eaLnBrk="0" fontAlgn="base" hangingPunct="0">
      <a:spcBef>
        <a:spcPct val="30000"/>
      </a:spcBef>
      <a:spcAft>
        <a:spcPct val="0"/>
      </a:spcAft>
      <a:buChar char="•"/>
      <a:defRPr sz="1400" b="0" kern="1200">
        <a:solidFill>
          <a:schemeClr val="tx1"/>
        </a:solidFill>
        <a:latin typeface="+mn-lt"/>
        <a:ea typeface="+mn-ea"/>
        <a:cs typeface="Arial" charset="0"/>
      </a:defRPr>
    </a:lvl1pPr>
    <a:lvl2pPr marL="569913" indent="-169863" algn="l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200" b="0" kern="1200">
        <a:solidFill>
          <a:schemeClr val="tx1"/>
        </a:solidFill>
        <a:latin typeface="+mn-lt"/>
        <a:ea typeface="+mn-ea"/>
        <a:cs typeface="Arial" charset="0"/>
      </a:defRPr>
    </a:lvl2pPr>
    <a:lvl3pPr marL="914400" indent="-230188" algn="l" rtl="0" eaLnBrk="0" fontAlgn="base" hangingPunct="0">
      <a:spcBef>
        <a:spcPct val="30000"/>
      </a:spcBef>
      <a:spcAft>
        <a:spcPct val="0"/>
      </a:spcAft>
      <a:buChar char="•"/>
      <a:defRPr sz="1200" b="0" kern="1200">
        <a:solidFill>
          <a:schemeClr val="tx1"/>
        </a:solidFill>
        <a:latin typeface="+mn-lt"/>
        <a:ea typeface="+mn-ea"/>
        <a:cs typeface="Arial" charset="0"/>
      </a:defRPr>
    </a:lvl3pPr>
    <a:lvl4pPr marL="1258888" indent="-230188" algn="l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200" b="0" kern="1200">
        <a:solidFill>
          <a:schemeClr val="tx1"/>
        </a:solidFill>
        <a:latin typeface="+mn-lt"/>
        <a:ea typeface="+mn-ea"/>
        <a:cs typeface="Arial" charset="0"/>
      </a:defRPr>
    </a:lvl4pPr>
    <a:lvl5pPr marL="1603375" indent="-230188" algn="l" rtl="0" eaLnBrk="0" fontAlgn="base" hangingPunct="0">
      <a:spcBef>
        <a:spcPct val="30000"/>
      </a:spcBef>
      <a:spcAft>
        <a:spcPct val="0"/>
      </a:spcAft>
      <a:buChar char="•"/>
      <a:defRPr sz="1200" b="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915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Insert Transition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7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47640-6D75-43A1-9847-38FFC0DA41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803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02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969" y="959742"/>
            <a:ext cx="4191831" cy="555441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59742"/>
            <a:ext cx="4191830" cy="555441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86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01045" y="68391"/>
            <a:ext cx="8038985" cy="646331"/>
          </a:xfrm>
        </p:spPr>
        <p:txBody>
          <a:bodyPr/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87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56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969" y="959742"/>
            <a:ext cx="4191831" cy="555441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59742"/>
            <a:ext cx="4191830" cy="555441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678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01045" y="68391"/>
            <a:ext cx="8038985" cy="646331"/>
          </a:xfrm>
        </p:spPr>
        <p:txBody>
          <a:bodyPr/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434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5D7D482-84B4-4491-826A-D9B8EC97D2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430" y="119193"/>
            <a:ext cx="7541232" cy="646331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Insert Slide Title Here</a:t>
            </a:r>
          </a:p>
        </p:txBody>
      </p:sp>
    </p:spTree>
    <p:extLst>
      <p:ext uri="{BB962C8B-B14F-4D97-AF65-F5344CB8AC3E}">
        <p14:creationId xmlns:p14="http://schemas.microsoft.com/office/powerpoint/2010/main" val="1145860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970" y="959742"/>
            <a:ext cx="4191831" cy="5554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959742"/>
            <a:ext cx="4191830" cy="5554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5D7D482-84B4-4491-826A-D9B8EC97D2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430" y="119193"/>
            <a:ext cx="7541232" cy="646331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Insert Slide Title Here</a:t>
            </a:r>
          </a:p>
        </p:txBody>
      </p:sp>
    </p:spTree>
    <p:extLst>
      <p:ext uri="{BB962C8B-B14F-4D97-AF65-F5344CB8AC3E}">
        <p14:creationId xmlns:p14="http://schemas.microsoft.com/office/powerpoint/2010/main" val="364775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969" y="959742"/>
            <a:ext cx="4191831" cy="555441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59742"/>
            <a:ext cx="4191830" cy="555441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20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4274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: Who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306" y="1047753"/>
            <a:ext cx="8752115" cy="511492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3027" y="6410326"/>
            <a:ext cx="6530975" cy="4191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825">
                <a:solidFill>
                  <a:srgbClr val="00184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616702" y="6616701"/>
            <a:ext cx="2473388" cy="215900"/>
          </a:xfrm>
        </p:spPr>
        <p:txBody>
          <a:bodyPr/>
          <a:lstStyle/>
          <a:p>
            <a:pPr>
              <a:defRPr/>
            </a:pPr>
            <a:fld id="{ABE5CA63-4622-45BF-BE4A-337297EDC2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5D7D482-84B4-4491-826A-D9B8EC97D2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430" y="119193"/>
            <a:ext cx="7541232" cy="646331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Insert Slide Title Here</a:t>
            </a:r>
          </a:p>
        </p:txBody>
      </p:sp>
    </p:spTree>
    <p:extLst>
      <p:ext uri="{BB962C8B-B14F-4D97-AF65-F5344CB8AC3E}">
        <p14:creationId xmlns:p14="http://schemas.microsoft.com/office/powerpoint/2010/main" val="3618021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FF783-39A5-4B8A-88F5-EA4C2094B9EA}" type="datetimeFigureOut">
              <a:rPr lang="en-US"/>
              <a:pPr>
                <a:defRPr/>
              </a:pPr>
              <a:t>10/19/2020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67B64-BBB7-4FE8-A478-E16DE7B1DF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254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AB7C-2938-4E6C-8E49-9F0990AE0F3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DEC1-887A-4757-B67E-2A8CE1C6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369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891720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80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969" y="959742"/>
            <a:ext cx="4191831" cy="555441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59742"/>
            <a:ext cx="4191830" cy="555441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044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01045" y="68391"/>
            <a:ext cx="8038985" cy="646331"/>
          </a:xfrm>
        </p:spPr>
        <p:txBody>
          <a:bodyPr/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578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95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969" y="959742"/>
            <a:ext cx="4191831" cy="555441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59742"/>
            <a:ext cx="4191830" cy="555441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674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01045" y="68391"/>
            <a:ext cx="8038985" cy="646331"/>
          </a:xfrm>
        </p:spPr>
        <p:txBody>
          <a:bodyPr/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013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01045" y="68391"/>
            <a:ext cx="8038985" cy="646331"/>
          </a:xfrm>
        </p:spPr>
        <p:txBody>
          <a:bodyPr/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02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89711" y="2676598"/>
            <a:ext cx="8774971" cy="640936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000" baseline="0">
                <a:solidFill>
                  <a:srgbClr val="19264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NAWCAD WOLF Brief Template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57461" y="3329429"/>
            <a:ext cx="8407222" cy="32719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solidFill>
                  <a:srgbClr val="19264F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 smtClean="0"/>
              <a:t>DAY MONTH YEAR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657461" y="3662542"/>
            <a:ext cx="8407221" cy="23678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 baseline="0">
                <a:solidFill>
                  <a:srgbClr val="19264F"/>
                </a:solidFill>
              </a:defRPr>
            </a:lvl1pPr>
          </a:lstStyle>
          <a:p>
            <a:pPr lvl="0"/>
            <a:r>
              <a:rPr lang="en-US" dirty="0" smtClean="0"/>
              <a:t>Presented to: Senior Leadership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57461" y="3903728"/>
            <a:ext cx="8407220" cy="22597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 baseline="0">
                <a:solidFill>
                  <a:srgbClr val="19264F"/>
                </a:solidFill>
              </a:defRPr>
            </a:lvl1pPr>
          </a:lstStyle>
          <a:p>
            <a:pPr lvl="0"/>
            <a:r>
              <a:rPr lang="en-US" dirty="0" smtClean="0"/>
              <a:t>Presented by: 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9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01045" y="68391"/>
            <a:ext cx="8038985" cy="646331"/>
          </a:xfrm>
        </p:spPr>
        <p:txBody>
          <a:bodyPr/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860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2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969" y="959742"/>
            <a:ext cx="4191831" cy="555441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59742"/>
            <a:ext cx="4191830" cy="555441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22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01045" y="68391"/>
            <a:ext cx="8038985" cy="646331"/>
          </a:xfrm>
        </p:spPr>
        <p:txBody>
          <a:bodyPr/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530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Insert Transition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052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theme" Target="../theme/theme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image" Target="../media/image3.jpe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0" y="6563552"/>
            <a:ext cx="9144000" cy="0"/>
          </a:xfrm>
          <a:prstGeom prst="line">
            <a:avLst/>
          </a:prstGeom>
          <a:ln>
            <a:solidFill>
              <a:srgbClr val="D9D9D9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1045" y="68391"/>
            <a:ext cx="8038985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969" y="974856"/>
            <a:ext cx="8536062" cy="5539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839200" y="658100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8818270" y="6579971"/>
            <a:ext cx="3257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FC2E114B-E2B2-4115-9F42-B354EA0B1697}" type="slidenum">
              <a:rPr lang="en-US" sz="1050" b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pPr algn="ctr"/>
              <a:t>‹#›</a:t>
            </a:fld>
            <a:endParaRPr lang="en-US" sz="1050" b="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2" t="22797" r="9960" b="41394"/>
          <a:stretch/>
        </p:blipFill>
        <p:spPr>
          <a:xfrm>
            <a:off x="22671" y="6612535"/>
            <a:ext cx="1103326" cy="1964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86" y="51973"/>
            <a:ext cx="718506" cy="64008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08154" y="6620154"/>
            <a:ext cx="53325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u="none" strike="noStrike" kern="1200" baseline="0" dirty="0" smtClean="0">
                <a:solidFill>
                  <a:srgbClr val="19264F"/>
                </a:solidFill>
                <a:latin typeface="Arial" charset="0"/>
                <a:ea typeface="MS PGothic" pitchFamily="34" charset="-128"/>
                <a:cs typeface="+mn-cs"/>
              </a:rPr>
              <a:t>APPROVED FOR PUBLIC RELEASE – DISTRIBUTION A</a:t>
            </a:r>
            <a:endParaRPr lang="en-US" sz="1000" b="0" dirty="0">
              <a:solidFill>
                <a:srgbClr val="19264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37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90" r:id="rId2"/>
    <p:sldLayoutId id="2147483893" r:id="rId3"/>
    <p:sldLayoutId id="2147483952" r:id="rId4"/>
    <p:sldLayoutId id="2147483930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 baseline="0">
          <a:solidFill>
            <a:srgbClr val="19264F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0" y="6563552"/>
            <a:ext cx="9144000" cy="0"/>
          </a:xfrm>
          <a:prstGeom prst="line">
            <a:avLst/>
          </a:prstGeom>
          <a:ln>
            <a:solidFill>
              <a:srgbClr val="D9D9D9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1045" y="68391"/>
            <a:ext cx="8038985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969" y="974856"/>
            <a:ext cx="8536062" cy="5539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839200" y="658100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8820964" y="6582385"/>
            <a:ext cx="3257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FC2E114B-E2B2-4115-9F42-B354EA0B1697}" type="slidenum">
              <a:rPr lang="en-US" sz="1050" b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pPr algn="ctr"/>
              <a:t>‹#›</a:t>
            </a:fld>
            <a:endParaRPr lang="en-US" sz="1050" b="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962" t="22797" r="9960" b="41394"/>
          <a:stretch/>
        </p:blipFill>
        <p:spPr>
          <a:xfrm>
            <a:off x="22671" y="6612535"/>
            <a:ext cx="1103326" cy="19648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3810000" y="6587666"/>
            <a:ext cx="1524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FOR OFFICIAL USE ONLY</a:t>
            </a:r>
            <a:endParaRPr lang="en-US" sz="1000" b="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790736" y="6559834"/>
            <a:ext cx="0" cy="298166"/>
          </a:xfrm>
          <a:prstGeom prst="line">
            <a:avLst/>
          </a:prstGeom>
          <a:ln>
            <a:solidFill>
              <a:srgbClr val="C7C7C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76" y="51973"/>
            <a:ext cx="771727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76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 baseline="0">
          <a:solidFill>
            <a:srgbClr val="19264F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Pct val="85000"/>
        <a:buFont typeface="Wingdings" panose="05000000000000000000" pitchFamily="2" charset="2"/>
        <a:buChar char="§"/>
        <a:tabLst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Pct val="85000"/>
        <a:buFont typeface="Wingdings" panose="05000000000000000000" pitchFamily="2" charset="2"/>
        <a:buChar char="§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Pct val="8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Pct val="8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0" y="6563552"/>
            <a:ext cx="9144000" cy="0"/>
          </a:xfrm>
          <a:prstGeom prst="line">
            <a:avLst/>
          </a:prstGeom>
          <a:ln>
            <a:solidFill>
              <a:srgbClr val="D9D9D9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1045" y="68391"/>
            <a:ext cx="8038985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969" y="974856"/>
            <a:ext cx="8536062" cy="5539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839200" y="658100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8820964" y="6582385"/>
            <a:ext cx="3257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FC2E114B-E2B2-4115-9F42-B354EA0B1697}" type="slidenum">
              <a:rPr lang="en-US" sz="1050" b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pPr algn="ctr"/>
              <a:t>‹#›</a:t>
            </a:fld>
            <a:endParaRPr lang="en-US" sz="1050" b="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2" t="22797" r="9960" b="41394"/>
          <a:stretch/>
        </p:blipFill>
        <p:spPr>
          <a:xfrm>
            <a:off x="22671" y="6612535"/>
            <a:ext cx="1103326" cy="19648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8790736" y="6559834"/>
            <a:ext cx="0" cy="298166"/>
          </a:xfrm>
          <a:prstGeom prst="line">
            <a:avLst/>
          </a:prstGeom>
          <a:ln>
            <a:solidFill>
              <a:srgbClr val="C7C7C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86" y="51973"/>
            <a:ext cx="718506" cy="64008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05712" y="6611779"/>
            <a:ext cx="53325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u="none" strike="noStrike" kern="1200" baseline="0" dirty="0" smtClean="0">
                <a:solidFill>
                  <a:srgbClr val="19264F"/>
                </a:solidFill>
                <a:latin typeface="Arial" charset="0"/>
                <a:ea typeface="MS PGothic" pitchFamily="34" charset="-128"/>
                <a:cs typeface="+mn-cs"/>
              </a:rPr>
              <a:t>FOUO</a:t>
            </a:r>
            <a:endParaRPr lang="en-US" sz="1000" b="0" dirty="0">
              <a:solidFill>
                <a:srgbClr val="19264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03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 baseline="0">
          <a:solidFill>
            <a:srgbClr val="19264F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Pct val="85000"/>
        <a:buFont typeface="Wingdings" panose="05000000000000000000" pitchFamily="2" charset="2"/>
        <a:buChar char="§"/>
        <a:tabLst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Pct val="85000"/>
        <a:buFont typeface="Wingdings" panose="05000000000000000000" pitchFamily="2" charset="2"/>
        <a:buChar char="§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Pct val="8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Pct val="8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6621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Insert Transition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9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19264F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6621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Insert Transition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62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19264F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16"/>
          <p:cNvSpPr>
            <a:spLocks noChangeShapeType="1"/>
          </p:cNvSpPr>
          <p:nvPr userDrawn="1"/>
        </p:nvSpPr>
        <p:spPr bwMode="auto">
          <a:xfrm flipH="1">
            <a:off x="0" y="895350"/>
            <a:ext cx="9144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9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7" y="0"/>
            <a:ext cx="868363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2" y="25986"/>
            <a:ext cx="878930" cy="821152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2046718" y="65194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b="0" i="0" u="none" strike="noStrike" kern="1200" baseline="0" dirty="0" smtClean="0">
                <a:solidFill>
                  <a:srgbClr val="19264F"/>
                </a:solidFill>
                <a:latin typeface="Arial" charset="0"/>
                <a:ea typeface="MS PGothic" pitchFamily="34" charset="-128"/>
                <a:cs typeface="+mn-cs"/>
              </a:rPr>
              <a:t>NAVAIR Public Release 2019-</a:t>
            </a:r>
          </a:p>
          <a:p>
            <a:r>
              <a:rPr lang="en-US" sz="800" b="0" i="0" u="none" strike="noStrike" kern="1200" baseline="0" dirty="0" smtClean="0">
                <a:solidFill>
                  <a:srgbClr val="19264F"/>
                </a:solidFill>
                <a:latin typeface="Arial" charset="0"/>
                <a:ea typeface="MS PGothic" pitchFamily="34" charset="-128"/>
                <a:cs typeface="+mn-cs"/>
              </a:rPr>
              <a:t>Distribution Statement A -Approved for public release; distribution is unlimited.</a:t>
            </a:r>
            <a:endParaRPr lang="en-US" sz="800" b="0" dirty="0">
              <a:solidFill>
                <a:srgbClr val="19264F"/>
              </a:solidFill>
              <a:latin typeface="Arial Narrow" panose="020B0606020202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2" t="22797" r="9960" b="41394"/>
          <a:stretch/>
        </p:blipFill>
        <p:spPr>
          <a:xfrm>
            <a:off x="22671" y="6612535"/>
            <a:ext cx="1103326" cy="196482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8806247" y="6612535"/>
            <a:ext cx="28565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FC2E114B-E2B2-4115-9F42-B354EA0B1697}" type="slidenum">
              <a:rPr lang="en-US" sz="800" b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pPr algn="ctr"/>
              <a:t>‹#›</a:t>
            </a:fld>
            <a:endParaRPr lang="en-US" sz="800" b="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89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0" y="6563552"/>
            <a:ext cx="9144000" cy="0"/>
          </a:xfrm>
          <a:prstGeom prst="line">
            <a:avLst/>
          </a:prstGeom>
          <a:ln>
            <a:solidFill>
              <a:srgbClr val="D9D9D9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8020" y="53642"/>
            <a:ext cx="8038985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969" y="974856"/>
            <a:ext cx="8536062" cy="5539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839200" y="658100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8818270" y="6579971"/>
            <a:ext cx="3257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FC2E114B-E2B2-4115-9F42-B354EA0B1697}" type="slidenum">
              <a:rPr lang="en-US" sz="1050" b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pPr algn="ctr"/>
              <a:t>‹#›</a:t>
            </a:fld>
            <a:endParaRPr lang="en-US" sz="1050" b="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810000" y="6587666"/>
            <a:ext cx="1524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FOR OFFICIAL USE ONLY</a:t>
            </a:r>
            <a:endParaRPr lang="en-US" sz="1000" b="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5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7" y="0"/>
            <a:ext cx="868363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73"/>
            <a:ext cx="835092" cy="82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70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 baseline="0">
          <a:solidFill>
            <a:srgbClr val="19264F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Pct val="85000"/>
        <a:buFont typeface="Wingdings" panose="05000000000000000000" pitchFamily="2" charset="2"/>
        <a:buChar char="§"/>
        <a:tabLst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Pct val="85000"/>
        <a:buFont typeface="Wingdings" panose="05000000000000000000" pitchFamily="2" charset="2"/>
        <a:buChar char="§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Pct val="8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Pct val="8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0" y="6563552"/>
            <a:ext cx="9144000" cy="0"/>
          </a:xfrm>
          <a:prstGeom prst="line">
            <a:avLst/>
          </a:prstGeom>
          <a:ln>
            <a:solidFill>
              <a:srgbClr val="D9D9D9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1045" y="68391"/>
            <a:ext cx="8038985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969" y="974856"/>
            <a:ext cx="8536062" cy="5539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839200" y="658100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8818270" y="6579971"/>
            <a:ext cx="3257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FC2E114B-E2B2-4115-9F42-B354EA0B1697}" type="slidenum">
              <a:rPr lang="en-US" sz="1050" b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pPr algn="ctr"/>
              <a:t>‹#›</a:t>
            </a:fld>
            <a:endParaRPr lang="en-US" sz="1050" b="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2" t="22797" r="9960" b="41394"/>
          <a:stretch/>
        </p:blipFill>
        <p:spPr>
          <a:xfrm>
            <a:off x="22671" y="6612535"/>
            <a:ext cx="1103326" cy="19648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3810000" y="6587666"/>
            <a:ext cx="1524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FOR OFFICIAL USE ONLY</a:t>
            </a:r>
            <a:endParaRPr lang="en-US" sz="1000" b="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86" y="51973"/>
            <a:ext cx="718506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66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 baseline="0">
          <a:solidFill>
            <a:srgbClr val="19264F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0" y="6563552"/>
            <a:ext cx="9144000" cy="0"/>
          </a:xfrm>
          <a:prstGeom prst="line">
            <a:avLst/>
          </a:prstGeom>
          <a:ln>
            <a:solidFill>
              <a:srgbClr val="D9D9D9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969" y="974856"/>
            <a:ext cx="8536062" cy="5539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839200" y="658100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838307" y="6579972"/>
            <a:ext cx="285656" cy="2135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FC2E114B-E2B2-4115-9F42-B354EA0B1697}" type="slidenum">
              <a:rPr lang="en-US" sz="788" b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pPr algn="ctr"/>
              <a:t>‹#›</a:t>
            </a:fld>
            <a:endParaRPr lang="en-US" sz="788" b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2" t="22797" r="9960" b="41394"/>
          <a:stretch/>
        </p:blipFill>
        <p:spPr>
          <a:xfrm>
            <a:off x="22671" y="6612535"/>
            <a:ext cx="1103326" cy="19648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810001" y="6587668"/>
            <a:ext cx="152400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FOR OFFICIAL USE ONLY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5" y="76912"/>
            <a:ext cx="735104" cy="7349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3A5738-A868-479B-8840-625D9E99F72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395" y="49370"/>
            <a:ext cx="708512" cy="7624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E20D65D-FC14-4BB6-8E43-D87AE0D34F21}"/>
              </a:ext>
            </a:extLst>
          </p:cNvPr>
          <p:cNvSpPr txBox="1"/>
          <p:nvPr/>
        </p:nvSpPr>
        <p:spPr>
          <a:xfrm>
            <a:off x="1033353" y="6614130"/>
            <a:ext cx="16193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i="1">
                <a:solidFill>
                  <a:schemeClr val="bg1">
                    <a:lumMod val="50000"/>
                  </a:schemeClr>
                </a:solidFill>
                <a:latin typeface="Segoe Script" panose="030B0504020000000003" pitchFamily="66" charset="0"/>
              </a:rPr>
              <a:t>Digital Engineering</a:t>
            </a:r>
          </a:p>
        </p:txBody>
      </p:sp>
    </p:spTree>
    <p:extLst>
      <p:ext uri="{BB962C8B-B14F-4D97-AF65-F5344CB8AC3E}">
        <p14:creationId xmlns:p14="http://schemas.microsoft.com/office/powerpoint/2010/main" val="133065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40" r:id="rId4"/>
    <p:sldLayoutId id="2147483941" r:id="rId5"/>
    <p:sldLayoutId id="2147483942" r:id="rId6"/>
    <p:sldLayoutId id="2147483943" r:id="rId7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 baseline="0">
          <a:solidFill>
            <a:srgbClr val="19264F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SzPct val="85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SzPct val="85000"/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SzPct val="80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SzPct val="80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0" y="6563552"/>
            <a:ext cx="9144000" cy="0"/>
          </a:xfrm>
          <a:prstGeom prst="line">
            <a:avLst/>
          </a:prstGeom>
          <a:ln>
            <a:solidFill>
              <a:srgbClr val="D9D9D9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1045" y="68391"/>
            <a:ext cx="8038985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969" y="974856"/>
            <a:ext cx="8536062" cy="5539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839200" y="658100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8818270" y="6579971"/>
            <a:ext cx="3257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FC2E114B-E2B2-4115-9F42-B354EA0B1697}" type="slidenum">
              <a:rPr lang="en-US" sz="1050" b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pPr algn="ctr"/>
              <a:t>‹#›</a:t>
            </a:fld>
            <a:endParaRPr lang="en-US" sz="1050" b="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962" t="22797" r="9960" b="41394"/>
          <a:stretch/>
        </p:blipFill>
        <p:spPr>
          <a:xfrm>
            <a:off x="22671" y="6612535"/>
            <a:ext cx="1103326" cy="19648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3810000" y="6587666"/>
            <a:ext cx="1524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FOR OFFICIAL USE ONLY</a:t>
            </a:r>
            <a:endParaRPr lang="en-US" sz="1000" b="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76" y="51973"/>
            <a:ext cx="771727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2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 baseline="0">
          <a:solidFill>
            <a:srgbClr val="19264F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NAWCAD LKE Procurement</a:t>
            </a:r>
          </a:p>
          <a:p>
            <a:r>
              <a:rPr lang="en-US" dirty="0" smtClean="0"/>
              <a:t>Navy’s </a:t>
            </a:r>
            <a:r>
              <a:rPr lang="en-US" dirty="0" smtClean="0"/>
              <a:t>Contracting Center Of Excellence</a:t>
            </a:r>
            <a:endParaRPr lang="en-US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16 Sep 20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NAVAIR Public Release 2020-734 Distribution Statement A - "Approved for public release; distribution is unlimited"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6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All opinions, observations, comments and drafted remarks are </a:t>
            </a:r>
            <a:r>
              <a:rPr lang="en-US" dirty="0"/>
              <a:t>solely attributed to </a:t>
            </a:r>
            <a:r>
              <a:rPr lang="en-US" dirty="0" smtClean="0"/>
              <a:t>the presenter; and, in no way shall be construed as a declaration of formal, DOD, NAVY or NAVAIR policies and procedures.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0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SBIR 21-YR Obligations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3038383"/>
              </p:ext>
            </p:extLst>
          </p:nvPr>
        </p:nvGraphicFramePr>
        <p:xfrm>
          <a:off x="303969" y="1361053"/>
          <a:ext cx="8536061" cy="4595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65965" y="5657352"/>
            <a:ext cx="22824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dirty="0">
                <a:solidFill>
                  <a:schemeClr val="tx1"/>
                </a:solidFill>
              </a:rPr>
              <a:t>* Totals include both SBIR and STTR actuals.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742" y="714722"/>
            <a:ext cx="6287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Over $5.4B in total obligations in 21 years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653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FY20 YTD Obligations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89760" y="742785"/>
            <a:ext cx="579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Over $600M in SBIR obligations for FY 20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7260199"/>
              </p:ext>
            </p:extLst>
          </p:nvPr>
        </p:nvGraphicFramePr>
        <p:xfrm>
          <a:off x="470263" y="1569719"/>
          <a:ext cx="7663542" cy="3855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6566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Processing Times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1946870"/>
              </p:ext>
            </p:extLst>
          </p:nvPr>
        </p:nvGraphicFramePr>
        <p:xfrm>
          <a:off x="993048" y="1064351"/>
          <a:ext cx="7654978" cy="234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965909"/>
              </p:ext>
            </p:extLst>
          </p:nvPr>
        </p:nvGraphicFramePr>
        <p:xfrm>
          <a:off x="635726" y="3840481"/>
          <a:ext cx="8012300" cy="2510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6260634" y="3840481"/>
            <a:ext cx="288336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" i="0" u="none" strike="noStrike" kern="0" cap="none" spc="0" normalizeH="0" baseline="0" noProof="0" dirty="0" smtClean="0">
                <a:ln>
                  <a:noFill/>
                </a:ln>
                <a:solidFill>
                  <a:srgbClr val="B489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Projected processing time associated with FLC procurements of comparable value (180 days) </a:t>
            </a:r>
          </a:p>
        </p:txBody>
      </p:sp>
      <p:cxnSp>
        <p:nvCxnSpPr>
          <p:cNvPr id="9" name="Straight Connector 8"/>
          <p:cNvCxnSpPr>
            <a:stCxn id="7" idx="1"/>
          </p:cNvCxnSpPr>
          <p:nvPr/>
        </p:nvCxnSpPr>
        <p:spPr>
          <a:xfrm flipH="1">
            <a:off x="5503817" y="4009758"/>
            <a:ext cx="756817" cy="431613"/>
          </a:xfrm>
          <a:prstGeom prst="line">
            <a:avLst/>
          </a:prstGeom>
          <a:ln>
            <a:solidFill>
              <a:srgbClr val="B48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326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Keys to SBIR/STTR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Standardization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Consistency in Approach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Manage Expectations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7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Initiatives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 with pursuing OTAs with respondents to the BAA</a:t>
            </a:r>
          </a:p>
          <a:p>
            <a:endParaRPr lang="en-US" dirty="0" smtClean="0"/>
          </a:p>
          <a:p>
            <a:r>
              <a:rPr lang="en-US" dirty="0" smtClean="0"/>
              <a:t>Expand the use of Basic Ordering Agreements beyond Phase II awards to be initiated with the placement of the Phase I</a:t>
            </a:r>
          </a:p>
          <a:p>
            <a:endParaRPr lang="en-US" dirty="0" smtClean="0"/>
          </a:p>
          <a:p>
            <a:r>
              <a:rPr lang="en-US" dirty="0" smtClean="0"/>
              <a:t>Pursue an “out of cycle” BAA to provide greater opportunities for Small Businesses to provide technical solutions.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428533"/>
      </p:ext>
    </p:extLst>
  </p:cSld>
  <p:clrMapOvr>
    <a:masterClrMapping/>
  </p:clrMapOvr>
</p:sld>
</file>

<file path=ppt/theme/theme1.xml><?xml version="1.0" encoding="utf-8"?>
<a:theme xmlns:a="http://schemas.openxmlformats.org/drawingml/2006/main" name="NAVAIR_Brief_Internal_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2_NAVAIR_Brief_Internal_Slides with Config Stateme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NAVAIR">
      <a:dk1>
        <a:srgbClr val="002060"/>
      </a:dk1>
      <a:lt1>
        <a:srgbClr val="000000"/>
      </a:lt1>
      <a:dk2>
        <a:srgbClr val="FFFFFF"/>
      </a:dk2>
      <a:lt2>
        <a:srgbClr val="99CCFF"/>
      </a:lt2>
      <a:accent1>
        <a:srgbClr val="0066CC"/>
      </a:accent1>
      <a:accent2>
        <a:srgbClr val="009999"/>
      </a:accent2>
      <a:accent3>
        <a:srgbClr val="CCECFF"/>
      </a:accent3>
      <a:accent4>
        <a:srgbClr val="0000FF"/>
      </a:accent4>
      <a:accent5>
        <a:srgbClr val="0099CC"/>
      </a:accent5>
      <a:accent6>
        <a:srgbClr val="FFFFCC"/>
      </a:accent6>
      <a:hlink>
        <a:srgbClr val="0000FF"/>
      </a:hlink>
      <a:folHlink>
        <a:srgbClr val="C0C0C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AVAIR_Brief_Internal_Slides with Config Stateme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NAVAIR_Brief_Transition_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NAVAIR_Brief_Transition_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NAVAIR_Brief_Internal_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2_NAVAIR_Brief_Internal_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9_NAVAIR_Brief_Internal_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3_NAVAIR_Brief_Internal_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b16202b-a28c-40ca-9bfb-887835d48366">DOCID-752220994-251</_dlc_DocId>
    <_dlc_DocIdUrl xmlns="4b16202b-a28c-40ca-9bfb-887835d48366">
      <Url>https://myteam.navair.navy.mil/ad/74/74storefront/_layouts/15/DocIdRedir.aspx?ID=DOCID-752220994-251</Url>
      <Description>DOCID-752220994-251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7196D55111B498DB832474F9405B2" ma:contentTypeVersion="4" ma:contentTypeDescription="Create a new document." ma:contentTypeScope="" ma:versionID="e101fb9bacfcb1073d66b19ff5b3f140">
  <xsd:schema xmlns:xsd="http://www.w3.org/2001/XMLSchema" xmlns:xs="http://www.w3.org/2001/XMLSchema" xmlns:p="http://schemas.microsoft.com/office/2006/metadata/properties" xmlns:ns2="4b16202b-a28c-40ca-9bfb-887835d48366" targetNamespace="http://schemas.microsoft.com/office/2006/metadata/properties" ma:root="true" ma:fieldsID="eefae480db676d1c18e9743a699ae318" ns2:_="">
    <xsd:import namespace="4b16202b-a28c-40ca-9bfb-887835d4836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6202b-a28c-40ca-9bfb-887835d4836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SPR Numbe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5544177-E613-4D61-B6AA-CB2FB5B548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AE74E4-800D-4910-A017-C72598A87086}">
  <ds:schemaRefs>
    <ds:schemaRef ds:uri="http://schemas.openxmlformats.org/package/2006/metadata/core-properties"/>
    <ds:schemaRef ds:uri="4b16202b-a28c-40ca-9bfb-887835d48366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428E771-E1EB-47BD-B2D5-ACA5A638F7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6202b-a28c-40ca-9bfb-887835d483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41B9356-D7ED-4665-80B7-6DFEC9D89D4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7332</TotalTime>
  <Pages>24</Pages>
  <Words>194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7</vt:i4>
      </vt:variant>
    </vt:vector>
  </HeadingPairs>
  <TitlesOfParts>
    <vt:vector size="23" baseType="lpstr">
      <vt:lpstr>MS PGothic</vt:lpstr>
      <vt:lpstr>Arial</vt:lpstr>
      <vt:lpstr>Arial Black</vt:lpstr>
      <vt:lpstr>Arial Narrow</vt:lpstr>
      <vt:lpstr>Segoe Script</vt:lpstr>
      <vt:lpstr>Wingdings</vt:lpstr>
      <vt:lpstr>NAVAIR_Brief_Internal_Slides</vt:lpstr>
      <vt:lpstr>1_NAVAIR_Brief_Internal_Slides with Config Statement</vt:lpstr>
      <vt:lpstr>NAVAIR_Brief_Transition_Slide</vt:lpstr>
      <vt:lpstr>1_NAVAIR_Brief_Transition_Slide</vt:lpstr>
      <vt:lpstr>Default Design</vt:lpstr>
      <vt:lpstr>1_NAVAIR_Brief_Internal_Slides</vt:lpstr>
      <vt:lpstr>2_NAVAIR_Brief_Internal_Slides</vt:lpstr>
      <vt:lpstr>9_NAVAIR_Brief_Internal_Slides</vt:lpstr>
      <vt:lpstr>3_NAVAIR_Brief_Internal_Slides</vt:lpstr>
      <vt:lpstr>2_NAVAIR_Brief_Internal_Slides with Config Statement</vt:lpstr>
      <vt:lpstr>PowerPoint Presentation</vt:lpstr>
      <vt:lpstr>DISCLAIMER</vt:lpstr>
      <vt:lpstr>SBIR 21-YR Obligations</vt:lpstr>
      <vt:lpstr>FY20 YTD Obligations</vt:lpstr>
      <vt:lpstr>Processing Times</vt:lpstr>
      <vt:lpstr>Keys to SBIR/STTR Success</vt:lpstr>
      <vt:lpstr>New Initiatives</vt:lpstr>
    </vt:vector>
  </TitlesOfParts>
  <Manager>VADM Peters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2020-0734</dc:title>
  <dc:subject>Navy Leader Development Framework Aviation Acquisition (AC-URL, AEDO, AMDO)</dc:subject>
  <dc:creator>dbg  CAPT J. Lemmon AIR-09</dc:creator>
  <cp:keywords>Navy Leader Development Framework Aviation Acquisition (AC-URL, AEDO, AMDO)</cp:keywords>
  <dc:description/>
  <cp:lastModifiedBy>Talley, Jason M CTR OSD OUSDRE</cp:lastModifiedBy>
  <cp:revision>261</cp:revision>
  <cp:lastPrinted>2019-10-28T16:51:30Z</cp:lastPrinted>
  <dcterms:created xsi:type="dcterms:W3CDTF">2018-07-06T15:12:22Z</dcterms:created>
  <dcterms:modified xsi:type="dcterms:W3CDTF">2020-10-19T11:00:43Z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rief Date">
    <vt:filetime>2018-07-10T04:00:00Z</vt:filetime>
  </property>
  <property fmtid="{D5CDD505-2E9C-101B-9397-08002B2CF9AE}" pid="3" name="ContentTypeId">
    <vt:lpwstr>0x010100CD77196D55111B498DB832474F9405B2</vt:lpwstr>
  </property>
  <property fmtid="{D5CDD505-2E9C-101B-9397-08002B2CF9AE}" pid="4" name="_dlc_DocIdItemGuid">
    <vt:lpwstr>c9faef78-c4af-496c-8c9e-dda8e8b414ca</vt:lpwstr>
  </property>
</Properties>
</file>